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6.xml" ContentType="application/vnd.openxmlformats-officedocument.presentationml.notesSlide+xml"/>
  <Override PartName="/ppt/tags/tag44.xml" ContentType="application/vnd.openxmlformats-officedocument.presentationml.tags+xml"/>
  <Override PartName="/ppt/notesSlides/notesSlide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notesSlides/notesSlide1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notesSlides/notesSlide14.xml" ContentType="application/vnd.openxmlformats-officedocument.presentationml.notesSlide+xml"/>
  <Override PartName="/ppt/tags/tag60.xml" ContentType="application/vnd.openxmlformats-officedocument.presentationml.tags+xml"/>
  <Override PartName="/ppt/notesSlides/notesSlide15.xml" ContentType="application/vnd.openxmlformats-officedocument.presentationml.notesSlide+xml"/>
  <Override PartName="/ppt/tags/tag61.xml" ContentType="application/vnd.openxmlformats-officedocument.presentationml.tags+xml"/>
  <Override PartName="/ppt/notesSlides/notesSlide16.xml" ContentType="application/vnd.openxmlformats-officedocument.presentationml.notesSlide+xml"/>
  <Override PartName="/ppt/tags/tag62.xml" ContentType="application/vnd.openxmlformats-officedocument.presentationml.tags+xml"/>
  <Override PartName="/ppt/notesSlides/notesSlide17.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8.xml" ContentType="application/vnd.openxmlformats-officedocument.presentationml.notesSlide+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notesSlides/notesSlide20.xml" ContentType="application/vnd.openxmlformats-officedocument.presentationml.notesSlide+xml"/>
  <Override PartName="/ppt/tags/tag71.xml" ContentType="application/vnd.openxmlformats-officedocument.presentationml.tags+xml"/>
  <Override PartName="/ppt/notesSlides/notesSlide21.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23.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24.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25.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2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notesSlides/notesSlide27.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28.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29.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30.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31.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32.xml" ContentType="application/vnd.openxmlformats-officedocument.presentationml.notesSlide+xml"/>
  <Override PartName="/ppt/tags/tag94.xml" ContentType="application/vnd.openxmlformats-officedocument.presentationml.tags+xml"/>
  <Override PartName="/ppt/notesSlides/notesSlide33.xml" ContentType="application/vnd.openxmlformats-officedocument.presentationml.notesSlide+xml"/>
  <Override PartName="/ppt/tags/tag95.xml" ContentType="application/vnd.openxmlformats-officedocument.presentationml.tags+xml"/>
  <Override PartName="/ppt/notesSlides/notesSlide34.xml" ContentType="application/vnd.openxmlformats-officedocument.presentationml.notesSlide+xml"/>
  <Override PartName="/ppt/tags/tag96.xml" ContentType="application/vnd.openxmlformats-officedocument.presentationml.tags+xml"/>
  <Override PartName="/ppt/notesSlides/notesSlide35.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36.xml" ContentType="application/vnd.openxmlformats-officedocument.presentationml.notesSlide+xml"/>
  <Override PartName="/ppt/tags/tag103.xml" ContentType="application/vnd.openxmlformats-officedocument.presentationml.tags+xml"/>
  <Override PartName="/ppt/notesSlides/notesSlide37.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38.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39.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40.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41.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42.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43.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44.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45.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46.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47.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48.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49.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50.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51.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52.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53.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notesSlides/notesSlide54.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Lst>
  <p:notesMasterIdLst>
    <p:notesMasterId r:id="rId58"/>
  </p:notesMasterIdLst>
  <p:handoutMasterIdLst>
    <p:handoutMasterId r:id="rId59"/>
  </p:handoutMasterIdLst>
  <p:sldIdLst>
    <p:sldId id="520" r:id="rId3"/>
    <p:sldId id="521" r:id="rId4"/>
    <p:sldId id="295" r:id="rId5"/>
    <p:sldId id="470" r:id="rId6"/>
    <p:sldId id="472" r:id="rId7"/>
    <p:sldId id="290" r:id="rId8"/>
    <p:sldId id="473" r:id="rId9"/>
    <p:sldId id="258" r:id="rId10"/>
    <p:sldId id="474" r:id="rId11"/>
    <p:sldId id="476" r:id="rId12"/>
    <p:sldId id="350" r:id="rId13"/>
    <p:sldId id="478" r:id="rId14"/>
    <p:sldId id="479" r:id="rId15"/>
    <p:sldId id="480" r:id="rId16"/>
    <p:sldId id="481" r:id="rId17"/>
    <p:sldId id="483" r:id="rId18"/>
    <p:sldId id="482" r:id="rId19"/>
    <p:sldId id="335" r:id="rId20"/>
    <p:sldId id="484" r:id="rId21"/>
    <p:sldId id="355" r:id="rId22"/>
    <p:sldId id="486" r:id="rId23"/>
    <p:sldId id="487" r:id="rId24"/>
    <p:sldId id="488" r:id="rId25"/>
    <p:sldId id="489" r:id="rId26"/>
    <p:sldId id="490" r:id="rId27"/>
    <p:sldId id="491" r:id="rId28"/>
    <p:sldId id="492" r:id="rId29"/>
    <p:sldId id="493" r:id="rId30"/>
    <p:sldId id="494" r:id="rId31"/>
    <p:sldId id="495" r:id="rId32"/>
    <p:sldId id="496" r:id="rId33"/>
    <p:sldId id="497" r:id="rId34"/>
    <p:sldId id="498" r:id="rId35"/>
    <p:sldId id="499" r:id="rId36"/>
    <p:sldId id="500" r:id="rId37"/>
    <p:sldId id="336" r:id="rId38"/>
    <p:sldId id="502" r:id="rId39"/>
    <p:sldId id="501" r:id="rId40"/>
    <p:sldId id="503" r:id="rId41"/>
    <p:sldId id="505" r:id="rId42"/>
    <p:sldId id="504" r:id="rId43"/>
    <p:sldId id="506" r:id="rId44"/>
    <p:sldId id="507" r:id="rId45"/>
    <p:sldId id="508" r:id="rId46"/>
    <p:sldId id="509" r:id="rId47"/>
    <p:sldId id="510" r:id="rId48"/>
    <p:sldId id="511" r:id="rId49"/>
    <p:sldId id="512" r:id="rId50"/>
    <p:sldId id="513" r:id="rId51"/>
    <p:sldId id="514" r:id="rId52"/>
    <p:sldId id="515" r:id="rId53"/>
    <p:sldId id="516" r:id="rId54"/>
    <p:sldId id="517" r:id="rId55"/>
    <p:sldId id="469" r:id="rId56"/>
    <p:sldId id="519" r:id="rId57"/>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33F"/>
    <a:srgbClr val="E74134"/>
    <a:srgbClr val="FFD371"/>
    <a:srgbClr val="FFDA89"/>
    <a:srgbClr val="FFD02B"/>
    <a:srgbClr val="FFF3D7"/>
    <a:srgbClr val="E53530"/>
    <a:srgbClr val="9C0A0A"/>
    <a:srgbClr val="5D070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71" d="100"/>
          <a:sy n="71" d="100"/>
        </p:scale>
        <p:origin x="-750" y="-108"/>
      </p:cViewPr>
      <p:guideLst>
        <p:guide orient="horz" pos="595"/>
        <p:guide orient="horz" pos="4065"/>
        <p:guide pos="3840"/>
      </p:guideLst>
    </p:cSldViewPr>
  </p:slideViewPr>
  <p:notesTextViewPr>
    <p:cViewPr>
      <p:scale>
        <a:sx n="3" d="2"/>
        <a:sy n="3" d="2"/>
      </p:scale>
      <p:origin x="0" y="0"/>
    </p:cViewPr>
  </p:notesTextViewPr>
  <p:sorterViewPr>
    <p:cViewPr>
      <p:scale>
        <a:sx n="200" d="100"/>
        <a:sy n="200" d="100"/>
      </p:scale>
      <p:origin x="0" y="-7404"/>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Arial" panose="02080604020202020204" pitchFamily="34" charset="0"/>
              <a:ea typeface="汉仪君黑-45简" panose="020B0604020202020204" charset="-122"/>
              <a:cs typeface="Arial" panose="02080604020202020204" pitchFamily="34"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Arial" panose="02080604020202020204" pitchFamily="34" charset="0"/>
                <a:ea typeface="汉仪君黑-45简" panose="020B0604020202020204" charset="-122"/>
                <a:cs typeface="Arial" panose="02080604020202020204" pitchFamily="34" charset="0"/>
              </a:rPr>
              <a:t>2024/8/25</a:t>
            </a:fld>
            <a:endParaRPr lang="zh-CN" altLang="en-US" dirty="0">
              <a:latin typeface="Arial" panose="02080604020202020204" pitchFamily="34" charset="0"/>
              <a:ea typeface="汉仪君黑-45简" panose="020B0604020202020204" charset="-122"/>
              <a:cs typeface="Arial" panose="02080604020202020204" pitchFamily="34"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Arial" panose="02080604020202020204" pitchFamily="34" charset="0"/>
              <a:ea typeface="汉仪君黑-45简" panose="020B0604020202020204" charset="-122"/>
              <a:cs typeface="Arial" panose="02080604020202020204" pitchFamily="34"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Arial" panose="02080604020202020204" pitchFamily="34" charset="0"/>
                <a:ea typeface="汉仪君黑-45简" panose="020B0604020202020204" charset="-122"/>
                <a:cs typeface="Arial" panose="02080604020202020204" pitchFamily="34" charset="0"/>
              </a:rPr>
              <a:t>‹#›</a:t>
            </a:fld>
            <a:endParaRPr lang="zh-CN" altLang="en-US" dirty="0">
              <a:latin typeface="Arial" panose="02080604020202020204" pitchFamily="34" charset="0"/>
              <a:ea typeface="汉仪君黑-45简" panose="020B0604020202020204" charset="-122"/>
              <a:cs typeface="Arial" panose="02080604020202020204" pitchFamily="34" charset="0"/>
            </a:endParaRPr>
          </a:p>
        </p:txBody>
      </p:sp>
    </p:spTree>
    <p:extLst>
      <p:ext uri="{BB962C8B-B14F-4D97-AF65-F5344CB8AC3E}">
        <p14:creationId xmlns:p14="http://schemas.microsoft.com/office/powerpoint/2010/main" val="3124756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80604020202020204" pitchFamily="34" charset="0"/>
                <a:ea typeface="汉仪君黑-45简" panose="020B0604020202020204" charset="-122"/>
                <a:cs typeface="Arial" panose="02080604020202020204" pitchFamily="34" charset="0"/>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80604020202020204" pitchFamily="34" charset="0"/>
                <a:ea typeface="汉仪君黑-45简" panose="020B0604020202020204" charset="-122"/>
                <a:cs typeface="Arial" panose="02080604020202020204" pitchFamily="34" charset="0"/>
              </a:defRPr>
            </a:lvl1pPr>
          </a:lstStyle>
          <a:p>
            <a:fld id="{D2A48B96-639E-45A3-A0BA-2464DFDB1FAA}" type="datetimeFigureOut">
              <a:rPr lang="zh-CN" altLang="en-US" smtClean="0"/>
              <a:t>2024/8/25</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80604020202020204" pitchFamily="34" charset="0"/>
                <a:ea typeface="汉仪君黑-45简" panose="020B0604020202020204" charset="-122"/>
                <a:cs typeface="Arial" panose="02080604020202020204" pitchFamily="34" charset="0"/>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80604020202020204" pitchFamily="34" charset="0"/>
                <a:ea typeface="汉仪君黑-45简" panose="020B0604020202020204" charset="-122"/>
                <a:cs typeface="Arial" panose="02080604020202020204" pitchFamily="34" charset="0"/>
              </a:defRPr>
            </a:lvl1pPr>
          </a:lstStyle>
          <a:p>
            <a:fld id="{A6837353-30EB-4A48-80EB-173D804AEFBD}" type="slidenum">
              <a:rPr lang="zh-CN" altLang="en-US" smtClean="0"/>
              <a:t>‹#›</a:t>
            </a:fld>
            <a:endParaRPr lang="zh-CN" altLang="en-US" dirty="0"/>
          </a:p>
        </p:txBody>
      </p:sp>
    </p:spTree>
    <p:extLst>
      <p:ext uri="{BB962C8B-B14F-4D97-AF65-F5344CB8AC3E}">
        <p14:creationId xmlns:p14="http://schemas.microsoft.com/office/powerpoint/2010/main" val="868689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80604020202020204" pitchFamily="34" charset="0"/>
        <a:ea typeface="汉仪君黑-45简" panose="020B0604020202020204" charset="-122"/>
        <a:cs typeface="Arial" panose="02080604020202020204" pitchFamily="34" charset="0"/>
      </a:defRPr>
    </a:lvl1pPr>
    <a:lvl2pPr marL="457200" algn="l" defTabSz="914400" rtl="0" eaLnBrk="1" latinLnBrk="0" hangingPunct="1">
      <a:defRPr sz="1200" kern="1200">
        <a:solidFill>
          <a:schemeClr val="tx1"/>
        </a:solidFill>
        <a:latin typeface="Arial" panose="02080604020202020204" pitchFamily="34" charset="0"/>
        <a:ea typeface="汉仪君黑-45简" panose="020B0604020202020204" charset="-122"/>
        <a:cs typeface="Arial" panose="02080604020202020204" pitchFamily="34" charset="0"/>
      </a:defRPr>
    </a:lvl2pPr>
    <a:lvl3pPr marL="914400" algn="l" defTabSz="914400" rtl="0" eaLnBrk="1" latinLnBrk="0" hangingPunct="1">
      <a:defRPr sz="1200" kern="1200">
        <a:solidFill>
          <a:schemeClr val="tx1"/>
        </a:solidFill>
        <a:latin typeface="Arial" panose="02080604020202020204" pitchFamily="34" charset="0"/>
        <a:ea typeface="汉仪君黑-45简" panose="020B0604020202020204" charset="-122"/>
        <a:cs typeface="Arial" panose="02080604020202020204" pitchFamily="34" charset="0"/>
      </a:defRPr>
    </a:lvl3pPr>
    <a:lvl4pPr marL="1371600" algn="l" defTabSz="914400" rtl="0" eaLnBrk="1" latinLnBrk="0" hangingPunct="1">
      <a:defRPr sz="1200" kern="1200">
        <a:solidFill>
          <a:schemeClr val="tx1"/>
        </a:solidFill>
        <a:latin typeface="Arial" panose="02080604020202020204" pitchFamily="34" charset="0"/>
        <a:ea typeface="汉仪君黑-45简" panose="020B0604020202020204" charset="-122"/>
        <a:cs typeface="Arial" panose="02080604020202020204" pitchFamily="34" charset="0"/>
      </a:defRPr>
    </a:lvl4pPr>
    <a:lvl5pPr marL="1828800" algn="l" defTabSz="914400" rtl="0" eaLnBrk="1" latinLnBrk="0" hangingPunct="1">
      <a:defRPr sz="1200" kern="1200">
        <a:solidFill>
          <a:schemeClr val="tx1"/>
        </a:solidFill>
        <a:latin typeface="Arial" panose="02080604020202020204" pitchFamily="34" charset="0"/>
        <a:ea typeface="汉仪君黑-45简" panose="020B0604020202020204" charset="-122"/>
        <a:cs typeface="Arial" panose="0208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20</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22</a:t>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23</a:t>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24</a:t>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25</a:t>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26</a:t>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27</a:t>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28</a:t>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29</a:t>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30</a:t>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31</a:t>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32</a:t>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33</a:t>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34</a:t>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35</a:t>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36</a:t>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37</a:t>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38</a:t>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39</a:t>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40</a:t>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41</a:t>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42</a:t>
            </a:fld>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43</a:t>
            </a:fld>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44</a:t>
            </a:fld>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45</a:t>
            </a:fld>
            <a:endParaRPr lang="zh-CN"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46</a:t>
            </a:fld>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47</a:t>
            </a:fld>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48</a:t>
            </a:fld>
            <a:endParaRPr lang="zh-CN"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49</a:t>
            </a:fld>
            <a:endParaRPr lang="zh-CN"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50</a:t>
            </a:fld>
            <a:endParaRPr lang="zh-CN"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51</a:t>
            </a:fld>
            <a:endParaRPr lang="zh-CN"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52</a:t>
            </a:fld>
            <a:endParaRPr lang="zh-CN"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53</a:t>
            </a:fld>
            <a:endParaRPr lang="zh-CN"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54</a:t>
            </a:fld>
            <a:endParaRPr lang="zh-CN"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55</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1.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0" name="图片 19" descr="bg_new3"/>
          <p:cNvPicPr>
            <a:picLocks noChangeAspect="1"/>
          </p:cNvPicPr>
          <p:nvPr userDrawn="1">
            <p:custDataLst>
              <p:tags r:id="rId1"/>
            </p:custDataLst>
          </p:nvPr>
        </p:nvPicPr>
        <p:blipFill>
          <a:blip r:embed="rId7"/>
          <a:stretch>
            <a:fillRect/>
          </a:stretch>
        </p:blipFill>
        <p:spPr>
          <a:xfrm>
            <a:off x="0" y="2736850"/>
            <a:ext cx="12192000" cy="4121150"/>
          </a:xfrm>
          <a:prstGeom prst="rect">
            <a:avLst/>
          </a:prstGeom>
        </p:spPr>
      </p:pic>
      <p:pic>
        <p:nvPicPr>
          <p:cNvPr id="3" name="图片 2" descr="C:\Users\Buffoon\Desktop\图层 0.png图层 0"/>
          <p:cNvPicPr>
            <a:picLocks noChangeAspect="1"/>
          </p:cNvPicPr>
          <p:nvPr userDrawn="1">
            <p:custDataLst>
              <p:tags r:id="rId2"/>
            </p:custDataLst>
          </p:nvPr>
        </p:nvPicPr>
        <p:blipFill>
          <a:blip r:embed="rId8"/>
          <a:srcRect/>
          <a:stretch>
            <a:fillRect/>
          </a:stretch>
        </p:blipFill>
        <p:spPr>
          <a:xfrm>
            <a:off x="2057711" y="93576"/>
            <a:ext cx="1038496" cy="568119"/>
          </a:xfrm>
          <a:prstGeom prst="rect">
            <a:avLst/>
          </a:prstGeom>
        </p:spPr>
      </p:pic>
      <p:sp>
        <p:nvSpPr>
          <p:cNvPr id="5" name="任意多边形 25"/>
          <p:cNvSpPr/>
          <p:nvPr userDrawn="1">
            <p:custDataLst>
              <p:tags r:id="rId3"/>
            </p:custDataLst>
          </p:nvPr>
        </p:nvSpPr>
        <p:spPr>
          <a:xfrm flipH="1">
            <a:off x="0" y="459535"/>
            <a:ext cx="1903201" cy="452559"/>
          </a:xfrm>
          <a:custGeom>
            <a:avLst/>
            <a:gdLst/>
            <a:ahLst/>
            <a:cxnLst>
              <a:cxn ang="3">
                <a:pos x="hc" y="t"/>
              </a:cxn>
              <a:cxn ang="cd2">
                <a:pos x="l" y="vc"/>
              </a:cxn>
              <a:cxn ang="cd4">
                <a:pos x="hc" y="b"/>
              </a:cxn>
              <a:cxn ang="0">
                <a:pos x="r" y="vc"/>
              </a:cxn>
            </a:cxnLst>
            <a:rect l="l" t="t" r="r" b="b"/>
            <a:pathLst>
              <a:path w="11785" h="589">
                <a:moveTo>
                  <a:pt x="147" y="0"/>
                </a:moveTo>
                <a:lnTo>
                  <a:pt x="11785" y="0"/>
                </a:lnTo>
                <a:lnTo>
                  <a:pt x="11785" y="589"/>
                </a:lnTo>
                <a:lnTo>
                  <a:pt x="0" y="589"/>
                </a:lnTo>
                <a:lnTo>
                  <a:pt x="147" y="0"/>
                </a:lnTo>
                <a:close/>
              </a:path>
            </a:pathLst>
          </a:cu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9" name="任意多边形 34"/>
          <p:cNvSpPr/>
          <p:nvPr userDrawn="1">
            <p:custDataLst>
              <p:tags r:id="rId4"/>
            </p:custDataLst>
          </p:nvPr>
        </p:nvSpPr>
        <p:spPr>
          <a:xfrm flipH="1">
            <a:off x="10309859" y="498807"/>
            <a:ext cx="1882139" cy="374015"/>
          </a:xfrm>
          <a:custGeom>
            <a:avLst/>
            <a:gdLst/>
            <a:ahLst/>
            <a:cxnLst>
              <a:cxn ang="3">
                <a:pos x="hc" y="t"/>
              </a:cxn>
              <a:cxn ang="cd2">
                <a:pos x="l" y="vc"/>
              </a:cxn>
              <a:cxn ang="cd4">
                <a:pos x="hc" y="b"/>
              </a:cxn>
              <a:cxn ang="0">
                <a:pos x="r" y="vc"/>
              </a:cxn>
            </a:cxnLst>
            <a:rect l="l" t="t" r="r" b="b"/>
            <a:pathLst>
              <a:path w="720" h="589">
                <a:moveTo>
                  <a:pt x="0" y="0"/>
                </a:moveTo>
                <a:lnTo>
                  <a:pt x="720" y="0"/>
                </a:lnTo>
                <a:lnTo>
                  <a:pt x="572" y="589"/>
                </a:lnTo>
                <a:lnTo>
                  <a:pt x="0" y="589"/>
                </a:lnTo>
                <a:lnTo>
                  <a:pt x="0" y="0"/>
                </a:lnTo>
                <a:close/>
              </a:path>
            </a:pathLst>
          </a:cu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占位符 1"/>
          <p:cNvSpPr>
            <a:spLocks noGrp="1"/>
          </p:cNvSpPr>
          <p:nvPr>
            <p:ph type="title" hasCustomPrompt="1"/>
            <p:custDataLst>
              <p:tags r:id="rId5"/>
            </p:custDataLst>
          </p:nvPr>
        </p:nvSpPr>
        <p:spPr>
          <a:xfrm>
            <a:off x="1" y="422922"/>
            <a:ext cx="1903200" cy="525785"/>
          </a:xfrm>
          <a:prstGeom prst="rect">
            <a:avLst/>
          </a:prstGeom>
        </p:spPr>
        <p:txBody>
          <a:bodyPr vert="horz" wrap="square" lIns="90170" tIns="46990" rIns="90170" bIns="46990" rtlCol="0" anchor="ctr" anchorCtr="0">
            <a:spAutoFit/>
          </a:bodyPr>
          <a:lstStyle>
            <a:lvl1pPr marL="0" algn="l" defTabSz="914400" rtl="0" eaLnBrk="1" latinLnBrk="0" hangingPunct="1">
              <a:defRPr lang="zh-CN" altLang="en-US" sz="2800" b="0" kern="1200" dirty="0">
                <a:solidFill>
                  <a:schemeClr val="bg1"/>
                </a:solidFill>
                <a:latin typeface="+mj-ea"/>
                <a:ea typeface="+mj-ea"/>
                <a:cs typeface="+mn-cs"/>
              </a:defRPr>
            </a:lvl1pPr>
          </a:lstStyle>
          <a:p>
            <a:r>
              <a:rPr lang="zh-CN" altLang="en-US" dirty="0"/>
              <a:t>单击此处</a:t>
            </a:r>
          </a:p>
        </p:txBody>
      </p:sp>
      <p:sp>
        <p:nvSpPr>
          <p:cNvPr id="13" name="文本占位符 2"/>
          <p:cNvSpPr>
            <a:spLocks noGrp="1"/>
          </p:cNvSpPr>
          <p:nvPr>
            <p:ph type="body" idx="1"/>
          </p:nvPr>
        </p:nvSpPr>
        <p:spPr>
          <a:xfrm>
            <a:off x="2057711" y="448804"/>
            <a:ext cx="8252148" cy="535597"/>
          </a:xfrm>
        </p:spPr>
        <p:txBody>
          <a:bodyPr wrap="square" anchor="b">
            <a:spAutoFit/>
          </a:bodyPr>
          <a:lstStyle>
            <a:lvl1pPr marL="0" indent="0">
              <a:buNone/>
              <a:defRPr lang="zh-CN" altLang="en-US" sz="2400" b="0" u="none" strike="noStrike" kern="1200" cap="none" spc="150" normalizeH="0" baseline="0" dirty="0" smtClean="0">
                <a:solidFill>
                  <a:schemeClr val="tx1"/>
                </a:solidFill>
                <a:uFillTx/>
                <a:latin typeface="思源黑体 CN Bold" panose="020B0800000000000000" pitchFamily="34" charset="-122"/>
                <a:ea typeface="思源黑体 CN Bold" panose="020B0800000000000000" pitchFamily="34" charset="-122"/>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0" name="图片 19" descr="bg_new3"/>
          <p:cNvPicPr>
            <a:picLocks noChangeAspect="1"/>
          </p:cNvPicPr>
          <p:nvPr userDrawn="1">
            <p:custDataLst>
              <p:tags r:id="rId1"/>
            </p:custDataLst>
          </p:nvPr>
        </p:nvPicPr>
        <p:blipFill>
          <a:blip r:embed="rId3"/>
          <a:stretch>
            <a:fillRect/>
          </a:stretch>
        </p:blipFill>
        <p:spPr>
          <a:xfrm>
            <a:off x="0" y="2736850"/>
            <a:ext cx="12192000" cy="412115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tags" Target="../tags/tag4.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10" Type="http://schemas.openxmlformats.org/officeDocument/2006/relationships/tags" Target="../tags/tag7.xml"/><Relationship Id="rId4" Type="http://schemas.openxmlformats.org/officeDocument/2006/relationships/theme" Target="../theme/theme1.xml"/><Relationship Id="rId9"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80604020202020204" pitchFamily="34" charset="0"/>
                <a:ea typeface="汉仪君黑-45简" panose="020B0604020202020204" charset="-122"/>
                <a:cs typeface="Arial" panose="02080604020202020204" pitchFamily="34" charset="0"/>
              </a:defRPr>
            </a:lvl1pPr>
          </a:lstStyle>
          <a:p>
            <a:fld id="{760FBDFE-C587-4B4C-A407-44438C67B59E}" type="datetimeFigureOut">
              <a:rPr lang="zh-CN" altLang="en-US" smtClean="0"/>
              <a:t>2024/8/25</a:t>
            </a:fld>
            <a:endParaRPr lang="zh-CN" altLang="en-US" dirty="0"/>
          </a:p>
        </p:txBody>
      </p:sp>
      <p:sp>
        <p:nvSpPr>
          <p:cNvPr id="5" name="页脚占位符 4"/>
          <p:cNvSpPr>
            <a:spLocks noGrp="1"/>
          </p:cNvSpPr>
          <p:nvPr>
            <p:ph type="ftr" sz="quarter" idx="3"/>
            <p:custDataLst>
              <p:tags r:id="rId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80604020202020204" pitchFamily="34" charset="0"/>
                <a:ea typeface="汉仪君黑-45简" panose="020B0604020202020204" charset="-122"/>
                <a:cs typeface="Arial" panose="02080604020202020204" pitchFamily="34" charset="0"/>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80604020202020204" pitchFamily="34" charset="0"/>
                <a:ea typeface="汉仪君黑-45简" panose="020B0604020202020204" charset="-122"/>
                <a:cs typeface="Arial" panose="02080604020202020204" pitchFamily="34" charset="0"/>
              </a:defRPr>
            </a:lvl1pPr>
          </a:lstStyle>
          <a:p>
            <a:fld id="{49AE70B2-8BF9-45C0-BB95-33D1B9D3A854}" type="slidenum">
              <a:rPr lang="zh-CN" altLang="en-US" smtClean="0"/>
              <a:t>‹#›</a:t>
            </a:fld>
            <a:endParaRPr lang="zh-CN" altLang="en-US" dirty="0"/>
          </a:p>
        </p:txBody>
      </p:sp>
    </p:spTree>
    <p:custDataLst>
      <p:tags r:id="rId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80604020202020204" pitchFamily="34" charset="0"/>
          <a:ea typeface="汉仪君黑-45简" panose="020B0604020202020204" charset="-122"/>
          <a:cs typeface="Arial" panose="0208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Arial" panose="02080604020202020204" pitchFamily="34" charset="0"/>
        <a:buChar char="●"/>
        <a:defRPr sz="1800" u="none" strike="noStrike" kern="1200" cap="none" spc="150" normalizeH="0" baseline="0">
          <a:solidFill>
            <a:schemeClr val="tx1">
              <a:lumMod val="65000"/>
              <a:lumOff val="35000"/>
            </a:schemeClr>
          </a:solidFill>
          <a:uFillTx/>
          <a:latin typeface="Arial" panose="02080604020202020204" pitchFamily="34" charset="0"/>
          <a:ea typeface="汉仪君黑-45简" panose="020B0604020202020204" charset="-122"/>
          <a:cs typeface="Arial" panose="02080604020202020204" pitchFamily="34" charset="0"/>
        </a:defRPr>
      </a:lvl1pPr>
      <a:lvl2pPr marL="685800"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80604020202020204" pitchFamily="34" charset="0"/>
          <a:ea typeface="汉仪君黑-45简" panose="020B0604020202020204" charset="-122"/>
          <a:cs typeface="Arial" panose="02080604020202020204" pitchFamily="34" charset="0"/>
        </a:defRPr>
      </a:lvl2pPr>
      <a:lvl3pPr marL="1143000" indent="-228600" algn="l" defTabSz="914400" rtl="0" eaLnBrk="1" fontAlgn="auto" latinLnBrk="0" hangingPunct="1">
        <a:lnSpc>
          <a:spcPct val="120000"/>
        </a:lnSpc>
        <a:spcBef>
          <a:spcPts val="0"/>
        </a:spcBef>
        <a:spcAft>
          <a:spcPts val="600"/>
        </a:spcAft>
        <a:buFont typeface="Arial" panose="02080604020202020204" pitchFamily="34" charset="0"/>
        <a:buChar char="●"/>
        <a:defRPr sz="1600" u="none" strike="noStrike" kern="1200" cap="none" spc="150" normalizeH="0" baseline="0">
          <a:solidFill>
            <a:schemeClr val="tx1">
              <a:lumMod val="65000"/>
              <a:lumOff val="35000"/>
            </a:schemeClr>
          </a:solidFill>
          <a:uFillTx/>
          <a:latin typeface="Arial" panose="02080604020202020204" pitchFamily="34" charset="0"/>
          <a:ea typeface="汉仪君黑-45简" panose="020B0604020202020204" charset="-122"/>
          <a:cs typeface="Arial" panose="02080604020202020204" pitchFamily="34" charset="0"/>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80604020202020204" pitchFamily="34" charset="0"/>
          <a:ea typeface="汉仪君黑-45简" panose="020B0604020202020204" charset="-122"/>
          <a:cs typeface="Arial" panose="02080604020202020204" pitchFamily="34" charset="0"/>
        </a:defRPr>
      </a:lvl4pPr>
      <a:lvl5pPr marL="2057400" indent="-228600" algn="l" defTabSz="914400" rtl="0" eaLnBrk="1" fontAlgn="auto" latinLnBrk="0" hangingPunct="1">
        <a:lnSpc>
          <a:spcPct val="120000"/>
        </a:lnSpc>
        <a:spcBef>
          <a:spcPts val="0"/>
        </a:spcBef>
        <a:spcAft>
          <a:spcPts val="300"/>
        </a:spcAft>
        <a:buFont typeface="Arial" panose="02080604020202020204" pitchFamily="34" charset="0"/>
        <a:buChar char="•"/>
        <a:defRPr sz="1400" u="none" strike="noStrike" kern="1200" cap="none" spc="150" normalizeH="0" baseline="0">
          <a:solidFill>
            <a:schemeClr val="tx1">
              <a:lumMod val="65000"/>
              <a:lumOff val="35000"/>
            </a:schemeClr>
          </a:solidFill>
          <a:uFillTx/>
          <a:latin typeface="Arial" panose="02080604020202020204" pitchFamily="34" charset="0"/>
          <a:ea typeface="汉仪君黑-45简" panose="020B0604020202020204" charset="-122"/>
          <a:cs typeface="Arial" panose="02080604020202020204" pitchFamily="34" charset="0"/>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CN Bold" panose="020B0800000000000000" pitchFamily="34" charset="-122"/>
                <a:ea typeface="思源黑体 CN Bold" panose="020B0800000000000000" pitchFamily="34" charset="-122"/>
              </a:defRPr>
            </a:lvl1pPr>
          </a:lstStyle>
          <a:p>
            <a:fld id="{B17913C0-EDF6-481C-A20D-25ACE7DF26A8}" type="datetimeFigureOut">
              <a:rPr lang="zh-CN" altLang="en-US" smtClean="0"/>
              <a:t>2024/8/25</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CN Bold" panose="020B0800000000000000" pitchFamily="34" charset="-122"/>
                <a:ea typeface="思源黑体 CN Bold" panose="020B0800000000000000"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CN Bold" panose="020B0800000000000000" pitchFamily="34" charset="-122"/>
                <a:ea typeface="思源黑体 CN Bold" panose="020B0800000000000000" pitchFamily="34" charset="-122"/>
              </a:defRPr>
            </a:lvl1pPr>
          </a:lstStyle>
          <a:p>
            <a:fld id="{53B7B532-9B2F-4C4F-B611-9C4967E52B8D}"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思源黑体 CN Bold" panose="020B0800000000000000" pitchFamily="34" charset="-122"/>
          <a:ea typeface="思源黑体 CN Bold" panose="020B08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思源黑体 CN Bold" panose="020B0800000000000000" pitchFamily="34" charset="-122"/>
          <a:ea typeface="思源黑体 CN Bold" panose="020B0800000000000000" pitchFamily="34" charset="-122"/>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思源黑体 CN Bold" panose="020B0800000000000000" pitchFamily="34" charset="-122"/>
          <a:ea typeface="思源黑体 CN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思源黑体 CN Bold" panose="020B0800000000000000" pitchFamily="34" charset="-122"/>
          <a:ea typeface="思源黑体 CN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思源黑体 CN Bold" panose="020B0800000000000000" pitchFamily="34" charset="-122"/>
          <a:ea typeface="思源黑体 CN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思源黑体 CN Bold" panose="020B0800000000000000" pitchFamily="34" charset="-122"/>
          <a:ea typeface="思源黑体 CN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16.xml"/><Relationship Id="rId7"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2.xml"/><Relationship Id="rId7"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8.xml"/><Relationship Id="rId7" Type="http://schemas.openxmlformats.org/officeDocument/2006/relationships/image" Target="../media/image4.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29.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2.xml"/><Relationship Id="rId7" Type="http://schemas.openxmlformats.org/officeDocument/2006/relationships/notesSlide" Target="../notesSlides/notesSlide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3.xml"/><Relationship Id="rId5" Type="http://schemas.openxmlformats.org/officeDocument/2006/relationships/tags" Target="../tags/tag34.xml"/><Relationship Id="rId10" Type="http://schemas.openxmlformats.org/officeDocument/2006/relationships/image" Target="../media/image6.png"/><Relationship Id="rId4" Type="http://schemas.openxmlformats.org/officeDocument/2006/relationships/tags" Target="../tags/tag33.xm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4.png"/><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40.xml"/><Relationship Id="rId7" Type="http://schemas.openxmlformats.org/officeDocument/2006/relationships/slideLayout" Target="../slideLayouts/slideLayout1.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9"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44.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5.xml"/><Relationship Id="rId5" Type="http://schemas.openxmlformats.org/officeDocument/2006/relationships/image" Target="../media/image12.jpe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59.xml"/><Relationship Id="rId5" Type="http://schemas.openxmlformats.org/officeDocument/2006/relationships/image" Target="../media/image15.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60.xml"/><Relationship Id="rId5" Type="http://schemas.openxmlformats.org/officeDocument/2006/relationships/image" Target="../media/image17.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1.xml"/><Relationship Id="rId5" Type="http://schemas.openxmlformats.org/officeDocument/2006/relationships/image" Target="../media/image18.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62.xml"/><Relationship Id="rId5" Type="http://schemas.openxmlformats.org/officeDocument/2006/relationships/image" Target="../media/image19.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65.xml"/><Relationship Id="rId7"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9"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69.xml"/><Relationship Id="rId5" Type="http://schemas.openxmlformats.org/officeDocument/2006/relationships/image" Target="../media/image15.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70.xml"/><Relationship Id="rId5" Type="http://schemas.openxmlformats.org/officeDocument/2006/relationships/image" Target="../media/image21.jpe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23.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24.jpe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image" Target="../media/image15.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image" Target="../media/image25.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26.jpe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27.jpe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28.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5" Type="http://schemas.openxmlformats.org/officeDocument/2006/relationships/image" Target="../media/image29.jpe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image" Target="../media/image15.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30.jpe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95.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96.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99.xml"/><Relationship Id="rId7" Type="http://schemas.openxmlformats.org/officeDocument/2006/relationships/slideLayout" Target="../slideLayouts/slideLayout1.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9"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103.xml"/><Relationship Id="rId5" Type="http://schemas.openxmlformats.org/officeDocument/2006/relationships/image" Target="../media/image15.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06.xml"/><Relationship Id="rId7" Type="http://schemas.openxmlformats.org/officeDocument/2006/relationships/image" Target="../media/image13.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notesSlide" Target="../notesSlides/notesSlide38.xml"/><Relationship Id="rId5" Type="http://schemas.openxmlformats.org/officeDocument/2006/relationships/slideLayout" Target="../slideLayouts/slideLayout3.xml"/><Relationship Id="rId4" Type="http://schemas.openxmlformats.org/officeDocument/2006/relationships/tags" Target="../tags/tag107.xml"/><Relationship Id="rId9" Type="http://schemas.openxmlformats.org/officeDocument/2006/relationships/image" Target="../media/image34.jpeg"/></Relationships>
</file>

<file path=ppt/slides/_rels/slide3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10.xml"/><Relationship Id="rId7" Type="http://schemas.openxmlformats.org/officeDocument/2006/relationships/image" Target="../media/image13.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notesSlide" Target="../notesSlides/notesSlide39.xml"/><Relationship Id="rId5" Type="http://schemas.openxmlformats.org/officeDocument/2006/relationships/slideLayout" Target="../slideLayouts/slideLayout3.xml"/><Relationship Id="rId4" Type="http://schemas.openxmlformats.org/officeDocument/2006/relationships/tags" Target="../tags/tag111.xml"/></Relationships>
</file>

<file path=ppt/slides/_rels/slide4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14.xml"/><Relationship Id="rId7" Type="http://schemas.openxmlformats.org/officeDocument/2006/relationships/image" Target="../media/image13.pn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notesSlide" Target="../notesSlides/notesSlide40.xml"/><Relationship Id="rId5" Type="http://schemas.openxmlformats.org/officeDocument/2006/relationships/slideLayout" Target="../slideLayouts/slideLayout3.xml"/><Relationship Id="rId4" Type="http://schemas.openxmlformats.org/officeDocument/2006/relationships/tags" Target="../tags/tag115.xml"/><Relationship Id="rId9"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tags" Target="../tags/tag118.xml"/><Relationship Id="rId7" Type="http://schemas.openxmlformats.org/officeDocument/2006/relationships/image" Target="../media/image37.pn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41.xml"/><Relationship Id="rId5" Type="http://schemas.openxmlformats.org/officeDocument/2006/relationships/slideLayout" Target="../slideLayouts/slideLayout3.xml"/><Relationship Id="rId4" Type="http://schemas.openxmlformats.org/officeDocument/2006/relationships/tags" Target="../tags/tag119.xml"/></Relationships>
</file>

<file path=ppt/slides/_rels/slide42.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image" Target="../media/image38.jpe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notesSlide" Target="../notesSlides/notesSlide42.xml"/><Relationship Id="rId5" Type="http://schemas.openxmlformats.org/officeDocument/2006/relationships/slideLayout" Target="../slideLayouts/slideLayout3.xml"/><Relationship Id="rId4" Type="http://schemas.openxmlformats.org/officeDocument/2006/relationships/tags" Target="../tags/tag123.xml"/></Relationships>
</file>

<file path=ppt/slides/_rels/slide4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126.xml"/><Relationship Id="rId7" Type="http://schemas.openxmlformats.org/officeDocument/2006/relationships/image" Target="../media/image13.png"/><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notesSlide" Target="../notesSlides/notesSlide43.xml"/><Relationship Id="rId5" Type="http://schemas.openxmlformats.org/officeDocument/2006/relationships/slideLayout" Target="../slideLayouts/slideLayout3.xml"/><Relationship Id="rId4" Type="http://schemas.openxmlformats.org/officeDocument/2006/relationships/tags" Target="../tags/tag127.xml"/></Relationships>
</file>

<file path=ppt/slides/_rels/slide4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tags" Target="../tags/tag130.xml"/><Relationship Id="rId7" Type="http://schemas.openxmlformats.org/officeDocument/2006/relationships/image" Target="../media/image13.png"/><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notesSlide" Target="../notesSlides/notesSlide44.xml"/><Relationship Id="rId5" Type="http://schemas.openxmlformats.org/officeDocument/2006/relationships/slideLayout" Target="../slideLayouts/slideLayout3.xml"/><Relationship Id="rId4" Type="http://schemas.openxmlformats.org/officeDocument/2006/relationships/tags" Target="../tags/tag131.xml"/></Relationships>
</file>

<file path=ppt/slides/_rels/slide45.xml.rels><?xml version="1.0" encoding="UTF-8" standalone="yes"?>
<Relationships xmlns="http://schemas.openxmlformats.org/package/2006/relationships"><Relationship Id="rId3" Type="http://schemas.openxmlformats.org/officeDocument/2006/relationships/tags" Target="../tags/tag134.xml"/><Relationship Id="rId7" Type="http://schemas.openxmlformats.org/officeDocument/2006/relationships/image" Target="../media/image41.jpeg"/><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notesSlide" Target="../notesSlides/notesSlide45.xml"/><Relationship Id="rId5" Type="http://schemas.openxmlformats.org/officeDocument/2006/relationships/slideLayout" Target="../slideLayouts/slideLayout3.xml"/><Relationship Id="rId4" Type="http://schemas.openxmlformats.org/officeDocument/2006/relationships/tags" Target="../tags/tag135.xml"/></Relationships>
</file>

<file path=ppt/slides/_rels/slide46.xml.rels><?xml version="1.0" encoding="UTF-8" standalone="yes"?>
<Relationships xmlns="http://schemas.openxmlformats.org/package/2006/relationships"><Relationship Id="rId3" Type="http://schemas.openxmlformats.org/officeDocument/2006/relationships/tags" Target="../tags/tag138.xml"/><Relationship Id="rId7" Type="http://schemas.openxmlformats.org/officeDocument/2006/relationships/image" Target="../media/image42.jpeg"/><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notesSlide" Target="../notesSlides/notesSlide46.xml"/><Relationship Id="rId5" Type="http://schemas.openxmlformats.org/officeDocument/2006/relationships/slideLayout" Target="../slideLayouts/slideLayout3.xml"/><Relationship Id="rId4" Type="http://schemas.openxmlformats.org/officeDocument/2006/relationships/tags" Target="../tags/tag139.xml"/></Relationships>
</file>

<file path=ppt/slides/_rels/slide47.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image" Target="../media/image43.jpe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notesSlide" Target="../notesSlides/notesSlide47.xml"/><Relationship Id="rId5" Type="http://schemas.openxmlformats.org/officeDocument/2006/relationships/slideLayout" Target="../slideLayouts/slideLayout3.xml"/><Relationship Id="rId4" Type="http://schemas.openxmlformats.org/officeDocument/2006/relationships/tags" Target="../tags/tag143.xml"/></Relationships>
</file>

<file path=ppt/slides/_rels/slide48.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notesSlide" Target="../notesSlides/notesSlide48.xml"/><Relationship Id="rId5" Type="http://schemas.openxmlformats.org/officeDocument/2006/relationships/slideLayout" Target="../slideLayouts/slideLayout3.xml"/><Relationship Id="rId4" Type="http://schemas.openxmlformats.org/officeDocument/2006/relationships/tags" Target="../tags/tag147.xml"/></Relationships>
</file>

<file path=ppt/slides/_rels/slide49.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notesSlide" Target="../notesSlides/notesSlide49.xml"/><Relationship Id="rId5" Type="http://schemas.openxmlformats.org/officeDocument/2006/relationships/slideLayout" Target="../slideLayouts/slideLayout3.xml"/><Relationship Id="rId4" Type="http://schemas.openxmlformats.org/officeDocument/2006/relationships/tags" Target="../tags/tag151.xml"/></Relationships>
</file>

<file path=ppt/slides/_rels/slide5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tags" Target="../tags/tag154.xml"/><Relationship Id="rId7" Type="http://schemas.openxmlformats.org/officeDocument/2006/relationships/image" Target="../media/image15.jpe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notesSlide" Target="../notesSlides/notesSlide50.xml"/><Relationship Id="rId5" Type="http://schemas.openxmlformats.org/officeDocument/2006/relationships/slideLayout" Target="../slideLayouts/slideLayout3.xml"/><Relationship Id="rId4" Type="http://schemas.openxmlformats.org/officeDocument/2006/relationships/tags" Target="../tags/tag155.xml"/></Relationships>
</file>

<file path=ppt/slides/_rels/slide51.xml.rels><?xml version="1.0" encoding="UTF-8" standalone="yes"?>
<Relationships xmlns="http://schemas.openxmlformats.org/package/2006/relationships"><Relationship Id="rId3" Type="http://schemas.openxmlformats.org/officeDocument/2006/relationships/tags" Target="../tags/tag158.xml"/><Relationship Id="rId7" Type="http://schemas.openxmlformats.org/officeDocument/2006/relationships/image" Target="../media/image45.jpeg"/><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notesSlide" Target="../notesSlides/notesSlide51.xml"/><Relationship Id="rId5" Type="http://schemas.openxmlformats.org/officeDocument/2006/relationships/slideLayout" Target="../slideLayouts/slideLayout3.xml"/><Relationship Id="rId4" Type="http://schemas.openxmlformats.org/officeDocument/2006/relationships/tags" Target="../tags/tag159.xml"/></Relationships>
</file>

<file path=ppt/slides/_rels/slide52.xml.rels><?xml version="1.0" encoding="UTF-8" standalone="yes"?>
<Relationships xmlns="http://schemas.openxmlformats.org/package/2006/relationships"><Relationship Id="rId3" Type="http://schemas.openxmlformats.org/officeDocument/2006/relationships/tags" Target="../tags/tag162.xml"/><Relationship Id="rId7" Type="http://schemas.openxmlformats.org/officeDocument/2006/relationships/image" Target="../media/image46.jpeg"/><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notesSlide" Target="../notesSlides/notesSlide52.xml"/><Relationship Id="rId5" Type="http://schemas.openxmlformats.org/officeDocument/2006/relationships/slideLayout" Target="../slideLayouts/slideLayout3.xml"/><Relationship Id="rId4" Type="http://schemas.openxmlformats.org/officeDocument/2006/relationships/tags" Target="../tags/tag163.xml"/></Relationships>
</file>

<file path=ppt/slides/_rels/slide5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66.xml"/><Relationship Id="rId7" Type="http://schemas.openxmlformats.org/officeDocument/2006/relationships/image" Target="../media/image13.png"/><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53.xml"/><Relationship Id="rId5" Type="http://schemas.openxmlformats.org/officeDocument/2006/relationships/slideLayout" Target="../slideLayouts/slideLayout3.xml"/><Relationship Id="rId4" Type="http://schemas.openxmlformats.org/officeDocument/2006/relationships/tags" Target="../tags/tag167.xml"/><Relationship Id="rId9" Type="http://schemas.openxmlformats.org/officeDocument/2006/relationships/image" Target="../media/image47.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8.png"/><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172.xml"/><Relationship Id="rId7" Type="http://schemas.openxmlformats.org/officeDocument/2006/relationships/slideLayout" Target="../slideLayouts/slideLayout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image" Target="../media/image51.png"/><Relationship Id="rId5" Type="http://schemas.openxmlformats.org/officeDocument/2006/relationships/tags" Target="../tags/tag174.xml"/><Relationship Id="rId10" Type="http://schemas.openxmlformats.org/officeDocument/2006/relationships/image" Target="../media/image50.png"/><Relationship Id="rId4" Type="http://schemas.openxmlformats.org/officeDocument/2006/relationships/tags" Target="../tags/tag173.xml"/><Relationship Id="rId9"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15" name="椭圆 14"/>
          <p:cNvSpPr/>
          <p:nvPr>
            <p:custDataLst>
              <p:tags r:id="rId2"/>
            </p:custDataLst>
          </p:nvPr>
        </p:nvSpPr>
        <p:spPr>
          <a:xfrm>
            <a:off x="2031365" y="3634105"/>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00480" y="2882265"/>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83090" y="2717165"/>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592435" y="3548380"/>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 name="文本框 1"/>
          <p:cNvSpPr txBox="1"/>
          <p:nvPr>
            <p:custDataLst>
              <p:tags r:id="rId6"/>
            </p:custDataLst>
          </p:nvPr>
        </p:nvSpPr>
        <p:spPr>
          <a:xfrm>
            <a:off x="277906" y="1163464"/>
            <a:ext cx="11604812" cy="1938992"/>
          </a:xfrm>
          <a:prstGeom prst="rect">
            <a:avLst/>
          </a:prstGeom>
          <a:noFill/>
        </p:spPr>
        <p:txBody>
          <a:bodyPr wrap="square" rtlCol="0">
            <a:spAutoFit/>
          </a:bodyPr>
          <a:lstStyle>
            <a:defPPr>
              <a:defRPr lang="zh-CN"/>
            </a:defPPr>
            <a:lvl1pPr algn="ctr">
              <a:lnSpc>
                <a:spcPts val="7200"/>
              </a:lnSpc>
              <a:defRPr sz="4800" b="1" spc="450">
                <a:ln>
                  <a:solidFill>
                    <a:schemeClr val="accent6">
                      <a:lumMod val="60000"/>
                      <a:lumOff val="4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endPar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smtClean="0">
                <a:sym typeface="HarmonyOS Sans SC" panose="00000500000000000000" pitchFamily="2" charset="-122"/>
              </a:rPr>
              <a:t>奉化中学党委委员改选大会</a:t>
            </a:r>
            <a:endParaRPr lang="zh-CN" altLang="en-US" dirty="0">
              <a:sym typeface="HarmonyOS Sans SC" panose="00000500000000000000" pitchFamily="2" charset="-122"/>
            </a:endParaRPr>
          </a:p>
        </p:txBody>
      </p:sp>
      <p:sp>
        <p:nvSpPr>
          <p:cNvPr id="4" name="TextBox 3"/>
          <p:cNvSpPr txBox="1"/>
          <p:nvPr/>
        </p:nvSpPr>
        <p:spPr>
          <a:xfrm>
            <a:off x="8577430" y="6031613"/>
            <a:ext cx="2474259" cy="461665"/>
          </a:xfrm>
          <a:prstGeom prst="rect">
            <a:avLst/>
          </a:prstGeom>
          <a:noFill/>
        </p:spPr>
        <p:txBody>
          <a:bodyPr wrap="square" rtlCol="0">
            <a:spAutoFit/>
          </a:bodyPr>
          <a:lstStyle/>
          <a:p>
            <a:r>
              <a:rPr lang="en-US" altLang="zh-CN" sz="2400" b="1" dirty="0" smtClean="0">
                <a:solidFill>
                  <a:schemeClr val="accent6">
                    <a:lumMod val="75000"/>
                  </a:schemeClr>
                </a:solidFill>
                <a:latin typeface="+mn-ea"/>
              </a:rPr>
              <a:t>2024</a:t>
            </a:r>
            <a:r>
              <a:rPr lang="zh-CN" altLang="en-US" sz="2400" b="1" dirty="0" smtClean="0">
                <a:solidFill>
                  <a:schemeClr val="accent6">
                    <a:lumMod val="75000"/>
                  </a:schemeClr>
                </a:solidFill>
                <a:latin typeface="+mn-ea"/>
              </a:rPr>
              <a:t>年</a:t>
            </a:r>
            <a:r>
              <a:rPr lang="en-US" altLang="zh-CN" sz="2400" b="1" dirty="0" smtClean="0">
                <a:solidFill>
                  <a:schemeClr val="accent6">
                    <a:lumMod val="75000"/>
                  </a:schemeClr>
                </a:solidFill>
                <a:latin typeface="+mn-ea"/>
              </a:rPr>
              <a:t>8</a:t>
            </a:r>
            <a:r>
              <a:rPr lang="zh-CN" altLang="en-US" sz="2400" b="1" dirty="0" smtClean="0">
                <a:solidFill>
                  <a:schemeClr val="accent6">
                    <a:lumMod val="75000"/>
                  </a:schemeClr>
                </a:solidFill>
                <a:latin typeface="+mn-ea"/>
              </a:rPr>
              <a:t>月</a:t>
            </a:r>
            <a:r>
              <a:rPr lang="en-US" altLang="zh-CN" sz="2400" b="1" dirty="0" smtClean="0">
                <a:solidFill>
                  <a:schemeClr val="accent6">
                    <a:lumMod val="75000"/>
                  </a:schemeClr>
                </a:solidFill>
                <a:latin typeface="+mn-ea"/>
              </a:rPr>
              <a:t>30</a:t>
            </a:r>
            <a:r>
              <a:rPr lang="zh-CN" altLang="en-US" sz="2400" b="1" dirty="0" smtClean="0">
                <a:solidFill>
                  <a:schemeClr val="accent6">
                    <a:lumMod val="75000"/>
                  </a:schemeClr>
                </a:solidFill>
                <a:latin typeface="+mn-ea"/>
              </a:rPr>
              <a:t>日</a:t>
            </a:r>
            <a:endParaRPr lang="zh-CN" altLang="en-US" sz="2400" b="1" dirty="0">
              <a:solidFill>
                <a:schemeClr val="accent6">
                  <a:lumMod val="75000"/>
                </a:schemeClr>
              </a:solidFill>
              <a:latin typeface="+mn-ea"/>
            </a:endParaRPr>
          </a:p>
        </p:txBody>
      </p:sp>
    </p:spTree>
    <p:custDataLst>
      <p:tags r:id="rId1"/>
    </p:custDataLst>
    <p:extLst>
      <p:ext uri="{BB962C8B-B14F-4D97-AF65-F5344CB8AC3E}">
        <p14:creationId xmlns:p14="http://schemas.microsoft.com/office/powerpoint/2010/main" val="3791322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15" name="椭圆 14"/>
          <p:cNvSpPr/>
          <p:nvPr>
            <p:custDataLst>
              <p:tags r:id="rId2"/>
            </p:custDataLst>
          </p:nvPr>
        </p:nvSpPr>
        <p:spPr>
          <a:xfrm>
            <a:off x="2031365" y="3634105"/>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00480" y="2882265"/>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83090" y="2717165"/>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592435" y="3548380"/>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 name="文本框 1"/>
          <p:cNvSpPr txBox="1"/>
          <p:nvPr>
            <p:custDataLst>
              <p:tags r:id="rId6"/>
            </p:custDataLst>
          </p:nvPr>
        </p:nvSpPr>
        <p:spPr>
          <a:xfrm>
            <a:off x="322729" y="186313"/>
            <a:ext cx="11604812" cy="2862322"/>
          </a:xfrm>
          <a:prstGeom prst="rect">
            <a:avLst/>
          </a:prstGeom>
          <a:noFill/>
        </p:spPr>
        <p:txBody>
          <a:bodyPr wrap="square" rtlCol="0">
            <a:spAutoFit/>
          </a:bodyPr>
          <a:lstStyle>
            <a:defPPr>
              <a:defRPr lang="zh-CN"/>
            </a:defPPr>
            <a:lvl1pPr algn="ctr">
              <a:lnSpc>
                <a:spcPts val="7200"/>
              </a:lnSpc>
              <a:defRPr sz="4800" b="1" spc="450">
                <a:ln>
                  <a:solidFill>
                    <a:schemeClr val="accent6">
                      <a:lumMod val="60000"/>
                      <a:lumOff val="4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endPar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smtClean="0">
                <a:latin typeface="思源黑体 CN Bold" panose="020B0800000000000000" pitchFamily="34" charset="-122"/>
                <a:ea typeface="思源黑体 CN Bold" panose="020B0800000000000000" pitchFamily="34" charset="-122"/>
                <a:sym typeface="HarmonyOS Sans SC" panose="00000500000000000000" pitchFamily="2" charset="-122"/>
              </a:rPr>
              <a:t>学习党</a:t>
            </a:r>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的二十届三中全</a:t>
            </a:r>
            <a:r>
              <a:rPr lang="zh-CN" altLang="en-US" dirty="0" smtClean="0">
                <a:latin typeface="思源黑体 CN Bold" panose="020B0800000000000000" pitchFamily="34" charset="-122"/>
                <a:ea typeface="思源黑体 CN Bold" panose="020B0800000000000000" pitchFamily="34" charset="-122"/>
                <a:sym typeface="HarmonyOS Sans SC" panose="00000500000000000000" pitchFamily="2" charset="-122"/>
              </a:rPr>
              <a:t>会精神专题报告</a:t>
            </a:r>
            <a:endParaRPr lang="en-US" altLang="zh-CN" dirty="0" smtClean="0">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smtClean="0">
                <a:latin typeface="思源黑体 CN Bold" panose="020B0800000000000000" pitchFamily="34" charset="-122"/>
                <a:ea typeface="思源黑体 CN Bold" panose="020B0800000000000000" pitchFamily="34" charset="-122"/>
                <a:sym typeface="HarmonyOS Sans SC" panose="00000500000000000000" pitchFamily="2" charset="-122"/>
              </a:rPr>
              <a:t>暨奉化中学第一次教职工大会</a:t>
            </a: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4" name="TextBox 3"/>
          <p:cNvSpPr txBox="1"/>
          <p:nvPr/>
        </p:nvSpPr>
        <p:spPr>
          <a:xfrm>
            <a:off x="8848165" y="3736340"/>
            <a:ext cx="2474259" cy="461665"/>
          </a:xfrm>
          <a:prstGeom prst="rect">
            <a:avLst/>
          </a:prstGeom>
          <a:noFill/>
        </p:spPr>
        <p:txBody>
          <a:bodyPr wrap="square" rtlCol="0">
            <a:spAutoFit/>
          </a:bodyPr>
          <a:lstStyle/>
          <a:p>
            <a:r>
              <a:rPr lang="en-US" altLang="zh-CN" sz="2400" b="1" dirty="0" smtClean="0">
                <a:solidFill>
                  <a:schemeClr val="accent6">
                    <a:lumMod val="75000"/>
                  </a:schemeClr>
                </a:solidFill>
                <a:latin typeface="+mn-ea"/>
              </a:rPr>
              <a:t>2024</a:t>
            </a:r>
            <a:r>
              <a:rPr lang="zh-CN" altLang="en-US" sz="2400" b="1" dirty="0" smtClean="0">
                <a:solidFill>
                  <a:schemeClr val="accent6">
                    <a:lumMod val="75000"/>
                  </a:schemeClr>
                </a:solidFill>
                <a:latin typeface="+mn-ea"/>
              </a:rPr>
              <a:t>年</a:t>
            </a:r>
            <a:r>
              <a:rPr lang="en-US" altLang="zh-CN" sz="2400" b="1" dirty="0" smtClean="0">
                <a:solidFill>
                  <a:schemeClr val="accent6">
                    <a:lumMod val="75000"/>
                  </a:schemeClr>
                </a:solidFill>
                <a:latin typeface="+mn-ea"/>
              </a:rPr>
              <a:t>8</a:t>
            </a:r>
            <a:r>
              <a:rPr lang="zh-CN" altLang="en-US" sz="2400" b="1" dirty="0" smtClean="0">
                <a:solidFill>
                  <a:schemeClr val="accent6">
                    <a:lumMod val="75000"/>
                  </a:schemeClr>
                </a:solidFill>
                <a:latin typeface="+mn-ea"/>
              </a:rPr>
              <a:t>月</a:t>
            </a:r>
            <a:r>
              <a:rPr lang="en-US" altLang="zh-CN" sz="2400" b="1" dirty="0" smtClean="0">
                <a:solidFill>
                  <a:schemeClr val="accent6">
                    <a:lumMod val="75000"/>
                  </a:schemeClr>
                </a:solidFill>
                <a:latin typeface="+mn-ea"/>
              </a:rPr>
              <a:t>30</a:t>
            </a:r>
            <a:r>
              <a:rPr lang="zh-CN" altLang="en-US" sz="2400" b="1" dirty="0" smtClean="0">
                <a:solidFill>
                  <a:schemeClr val="accent6">
                    <a:lumMod val="75000"/>
                  </a:schemeClr>
                </a:solidFill>
                <a:latin typeface="+mn-ea"/>
              </a:rPr>
              <a:t>日</a:t>
            </a:r>
            <a:endParaRPr lang="zh-CN" altLang="en-US" sz="2400" b="1" dirty="0">
              <a:solidFill>
                <a:schemeClr val="accent6">
                  <a:lumMod val="75000"/>
                </a:schemeClr>
              </a:solidFill>
              <a:latin typeface="+mn-ea"/>
            </a:endParaRPr>
          </a:p>
        </p:txBody>
      </p:sp>
    </p:spTree>
    <p:custDataLst>
      <p:tags r:id="rId1"/>
    </p:custDataLst>
    <p:extLst>
      <p:ext uri="{BB962C8B-B14F-4D97-AF65-F5344CB8AC3E}">
        <p14:creationId xmlns:p14="http://schemas.microsoft.com/office/powerpoint/2010/main" val="3365402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grpSp>
        <p:nvGrpSpPr>
          <p:cNvPr id="4" name="组合 3"/>
          <p:cNvGrpSpPr/>
          <p:nvPr/>
        </p:nvGrpSpPr>
        <p:grpSpPr>
          <a:xfrm>
            <a:off x="125347" y="1440439"/>
            <a:ext cx="11941306" cy="4436485"/>
            <a:chOff x="1" y="1440439"/>
            <a:chExt cx="11941306" cy="4436485"/>
          </a:xfrm>
        </p:grpSpPr>
        <p:sp>
          <p:nvSpPr>
            <p:cNvPr id="2" name="矩形 1"/>
            <p:cNvSpPr/>
            <p:nvPr/>
          </p:nvSpPr>
          <p:spPr>
            <a:xfrm>
              <a:off x="4864100" y="1440439"/>
              <a:ext cx="7077207" cy="4436485"/>
            </a:xfrm>
            <a:prstGeom prst="rect">
              <a:avLst/>
            </a:prstGeom>
            <a:noFill/>
            <a:ln w="15875">
              <a:solidFill>
                <a:srgbClr val="E7413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 name="任意多边形 2"/>
            <p:cNvSpPr/>
            <p:nvPr/>
          </p:nvSpPr>
          <p:spPr>
            <a:xfrm rot="16200000">
              <a:off x="4971348" y="1727210"/>
              <a:ext cx="814207" cy="469903"/>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6" name="文本框 15"/>
            <p:cNvSpPr txBox="1"/>
            <p:nvPr>
              <p:custDataLst>
                <p:tags r:id="rId2"/>
              </p:custDataLst>
            </p:nvPr>
          </p:nvSpPr>
          <p:spPr>
            <a:xfrm>
              <a:off x="5123098" y="2476971"/>
              <a:ext cx="6619407" cy="3275064"/>
            </a:xfrm>
            <a:prstGeom prst="rect">
              <a:avLst/>
            </a:prstGeom>
          </p:spPr>
          <p:txBody>
            <a:bodyPr wrap="square" lIns="0" tIns="0" rIns="0" bIns="0" rtlCol="0">
              <a:spAutoFit/>
            </a:bodyPr>
            <a:lstStyle/>
            <a:p>
              <a:pPr marL="285750" indent="-285750" algn="just" fontAlgn="auto">
                <a:lnSpc>
                  <a:spcPct val="150000"/>
                </a:lnSpc>
                <a:buFont typeface="Wingdings" panose="05000000000000000000" pitchFamily="2" charset="2"/>
                <a:buChar char="u"/>
              </a:pPr>
              <a:r>
                <a:rPr lang="en-US" altLang="zh-CN"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7</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月</a:t>
              </a:r>
              <a:r>
                <a:rPr lang="en-US" altLang="zh-CN"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15</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日至</a:t>
              </a:r>
              <a:r>
                <a:rPr lang="en-US" altLang="zh-CN"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18</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日，举世瞩目的</a:t>
              </a:r>
              <a:r>
                <a:rPr lang="zh-CN" altLang="en-US" b="1" dirty="0">
                  <a:solidFill>
                    <a:srgbClr val="C00000"/>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党的二十届三中全会</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在北京举行。</a:t>
              </a:r>
              <a:endParaRPr lang="en-US" altLang="zh-CN"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a:p>
              <a:pPr marL="285750" indent="-285750" algn="just" fontAlgn="auto">
                <a:lnSpc>
                  <a:spcPct val="150000"/>
                </a:lnSpc>
                <a:buFont typeface="Wingdings" panose="05000000000000000000" pitchFamily="2" charset="2"/>
                <a:buChar char="u"/>
              </a:pP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此次全会是在以中国式现代化全面推进强国建设、民族复兴伟业的关键时期举行的一次具有划时代、里程碑意义的重要会议，进一步凝聚了强大力量、擘画了宏伟蓝图、发出了改革强音。</a:t>
              </a:r>
              <a:endParaRPr lang="en-US" altLang="zh-CN"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a:p>
              <a:pPr marL="285750" indent="-285750" algn="just" fontAlgn="auto">
                <a:lnSpc>
                  <a:spcPct val="150000"/>
                </a:lnSpc>
                <a:buFont typeface="Wingdings" panose="05000000000000000000" pitchFamily="2" charset="2"/>
                <a:buChar char="u"/>
              </a:pP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习近平总书记在全会上所作的工作报告和发表的重要讲话，高屋建瓴、思想深邃、内涵丰富、催人奋进，具有很强的政治性、理论性、战略性和指导性，</a:t>
              </a:r>
              <a:r>
                <a:rPr lang="zh-CN" altLang="en-US"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为我们进一步全面深化改革、推进中国式现代化指明了前进方向、提供了根本遵循。</a:t>
              </a:r>
            </a:p>
          </p:txBody>
        </p:sp>
        <p:sp>
          <p:nvSpPr>
            <p:cNvPr id="18" name="文本框 17"/>
            <p:cNvSpPr txBox="1"/>
            <p:nvPr>
              <p:custDataLst>
                <p:tags r:id="rId3"/>
              </p:custDataLst>
            </p:nvPr>
          </p:nvSpPr>
          <p:spPr>
            <a:xfrm>
              <a:off x="6126164" y="1575654"/>
              <a:ext cx="4613275" cy="707886"/>
            </a:xfrm>
            <a:prstGeom prst="rect">
              <a:avLst/>
            </a:prstGeom>
            <a:noFill/>
          </p:spPr>
          <p:txBody>
            <a:bodyPr wrap="square" rtlCol="0">
              <a:spAutoFit/>
            </a:bodyPr>
            <a:lstStyle/>
            <a:p>
              <a:pPr algn="ctr"/>
              <a:r>
                <a:rPr lang="zh-CN" altLang="en-US" sz="4000" b="1" dirty="0">
                  <a:solidFill>
                    <a:srgbClr val="E74134"/>
                  </a:solidFill>
                  <a:latin typeface="思源黑体 CN Bold" panose="020B0800000000000000" pitchFamily="34" charset="-122"/>
                  <a:ea typeface="思源黑体 CN Bold" panose="020B0800000000000000" pitchFamily="34" charset="-122"/>
                  <a:sym typeface="HarmonyOS Sans SC" panose="00000500000000000000" pitchFamily="2" charset="-122"/>
                </a:rPr>
                <a:t>前言</a:t>
              </a:r>
            </a:p>
          </p:txBody>
        </p:sp>
        <p:cxnSp>
          <p:nvCxnSpPr>
            <p:cNvPr id="19" name="直接连接符 18"/>
            <p:cNvCxnSpPr/>
            <p:nvPr>
              <p:custDataLst>
                <p:tags r:id="rId4"/>
              </p:custDataLst>
            </p:nvPr>
          </p:nvCxnSpPr>
          <p:spPr>
            <a:xfrm>
              <a:off x="8072756" y="2310686"/>
              <a:ext cx="720090" cy="0"/>
            </a:xfrm>
            <a:prstGeom prst="line">
              <a:avLst/>
            </a:prstGeom>
            <a:ln w="53975">
              <a:solidFill>
                <a:srgbClr val="FFD02B"/>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8"/>
            <a:srcRect l="25192"/>
            <a:stretch>
              <a:fillRect/>
            </a:stretch>
          </p:blipFill>
          <p:spPr>
            <a:xfrm>
              <a:off x="1" y="1440439"/>
              <a:ext cx="4696293" cy="4436485"/>
            </a:xfrm>
            <a:prstGeom prst="rect">
              <a:avLst/>
            </a:prstGeom>
            <a:ln>
              <a:noFill/>
            </a:ln>
            <a:effectLst>
              <a:outerShdw blurRad="292100" dist="139700" dir="2700000" algn="tl" rotWithShape="0">
                <a:srgbClr val="333333">
                  <a:alpha val="65000"/>
                </a:srgbClr>
              </a:outerShdw>
            </a:effectLst>
          </p:spPr>
        </p:pic>
      </p:gr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6072174"/>
            <a:ext cx="12192000" cy="785825"/>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sp>
        <p:nvSpPr>
          <p:cNvPr id="2" name="矩形 1"/>
          <p:cNvSpPr/>
          <p:nvPr/>
        </p:nvSpPr>
        <p:spPr>
          <a:xfrm>
            <a:off x="4559300" y="939117"/>
            <a:ext cx="7137400" cy="3461760"/>
          </a:xfrm>
          <a:prstGeom prst="rect">
            <a:avLst/>
          </a:prstGeom>
          <a:noFill/>
          <a:ln w="15875">
            <a:solidFill>
              <a:srgbClr val="E7413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 name="任意多边形 2"/>
          <p:cNvSpPr/>
          <p:nvPr/>
        </p:nvSpPr>
        <p:spPr>
          <a:xfrm rot="16200000">
            <a:off x="4666547" y="1111587"/>
            <a:ext cx="814207" cy="469903"/>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6" name="文本框 15"/>
          <p:cNvSpPr txBox="1"/>
          <p:nvPr>
            <p:custDataLst>
              <p:tags r:id="rId2"/>
            </p:custDataLst>
          </p:nvPr>
        </p:nvSpPr>
        <p:spPr>
          <a:xfrm>
            <a:off x="4818297" y="2061373"/>
            <a:ext cx="6619407" cy="2172518"/>
          </a:xfrm>
          <a:prstGeom prst="rect">
            <a:avLst/>
          </a:prstGeom>
        </p:spPr>
        <p:txBody>
          <a:bodyPr wrap="square" lIns="0" tIns="0" rIns="0" bIns="0" rtlCol="0">
            <a:spAutoFit/>
          </a:bodyPr>
          <a:lstStyle/>
          <a:p>
            <a:pPr algn="just" fontAlgn="auto">
              <a:lnSpc>
                <a:spcPct val="150000"/>
              </a:lnSpc>
            </a:pPr>
            <a:r>
              <a:rPr lang="zh-CN" altLang="en-US" sz="16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全会审议通过的</a:t>
            </a:r>
            <a:r>
              <a:rPr lang="en-US" altLang="zh-CN" sz="16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a:t>
            </a:r>
            <a:r>
              <a:rPr lang="zh-CN" altLang="en-US" sz="16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中共中央关于进一步全面深化改革、推进中国式现代化的决定</a:t>
            </a:r>
            <a:r>
              <a:rPr lang="en-US" altLang="zh-CN" sz="16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a:t>
            </a:r>
            <a:r>
              <a:rPr lang="zh-CN" altLang="en-US" sz="16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集中体现了习近平总书记关于全面深化改革的一系列新思想、新观点、新论断，是党的十八届三中全会以来全面深化改革的实践续篇，是新征程推进中国式现代化的时代新篇，是又一篇闪耀着真理光芒的马克思主义纲领性文件，</a:t>
            </a:r>
            <a:r>
              <a:rPr lang="zh-CN" altLang="en-US" sz="16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必将为持续推进中国式现代化、全面建成社会主义  现代化强国提供强大动力和制度保障。</a:t>
            </a:r>
            <a:endParaRPr lang="en-US" altLang="zh-CN" sz="16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18" name="文本框 17"/>
          <p:cNvSpPr txBox="1"/>
          <p:nvPr>
            <p:custDataLst>
              <p:tags r:id="rId3"/>
            </p:custDataLst>
          </p:nvPr>
        </p:nvSpPr>
        <p:spPr>
          <a:xfrm>
            <a:off x="5821363" y="1045756"/>
            <a:ext cx="4613275" cy="707886"/>
          </a:xfrm>
          <a:prstGeom prst="rect">
            <a:avLst/>
          </a:prstGeom>
          <a:noFill/>
        </p:spPr>
        <p:txBody>
          <a:bodyPr wrap="square" rtlCol="0">
            <a:spAutoFit/>
          </a:bodyPr>
          <a:lstStyle/>
          <a:p>
            <a:pPr algn="ctr"/>
            <a:r>
              <a:rPr lang="zh-CN" altLang="en-US" sz="4000" b="1" dirty="0">
                <a:solidFill>
                  <a:srgbClr val="E74134"/>
                </a:solidFill>
                <a:latin typeface="思源黑体 CN Bold" panose="020B0800000000000000" pitchFamily="34" charset="-122"/>
                <a:ea typeface="思源黑体 CN Bold" panose="020B0800000000000000" pitchFamily="34" charset="-122"/>
                <a:sym typeface="HarmonyOS Sans SC" panose="00000500000000000000" pitchFamily="2" charset="-122"/>
              </a:rPr>
              <a:t>前言</a:t>
            </a:r>
          </a:p>
        </p:txBody>
      </p:sp>
      <p:cxnSp>
        <p:nvCxnSpPr>
          <p:cNvPr id="19" name="直接连接符 18"/>
          <p:cNvCxnSpPr/>
          <p:nvPr>
            <p:custDataLst>
              <p:tags r:id="rId4"/>
            </p:custDataLst>
          </p:nvPr>
        </p:nvCxnSpPr>
        <p:spPr>
          <a:xfrm>
            <a:off x="7767955" y="1723638"/>
            <a:ext cx="720090" cy="0"/>
          </a:xfrm>
          <a:prstGeom prst="line">
            <a:avLst/>
          </a:prstGeom>
          <a:ln w="53975">
            <a:solidFill>
              <a:srgbClr val="FFD02B"/>
            </a:solidFill>
          </a:ln>
        </p:spPr>
        <p:style>
          <a:lnRef idx="1">
            <a:schemeClr val="accent1"/>
          </a:lnRef>
          <a:fillRef idx="0">
            <a:schemeClr val="accent1"/>
          </a:fillRef>
          <a:effectRef idx="0">
            <a:schemeClr val="accent1"/>
          </a:effectRef>
          <a:fontRef idx="minor">
            <a:schemeClr val="tx1"/>
          </a:fontRef>
        </p:style>
      </p:cxnSp>
      <p:pic>
        <p:nvPicPr>
          <p:cNvPr id="9" name="图片 8" descr="如何认识建立社会主义市场经济体制的重要性?"/>
          <p:cNvPicPr>
            <a:picLocks noChangeAspect="1" noChangeArrowheads="1"/>
          </p:cNvPicPr>
          <p:nvPr/>
        </p:nvPicPr>
        <p:blipFill>
          <a:blip r:embed="rId9">
            <a:extLst>
              <a:ext uri="{28A0092B-C50C-407E-A947-70E740481C1C}">
                <a14:useLocalDpi xmlns:a14="http://schemas.microsoft.com/office/drawing/2010/main" val="0"/>
              </a:ext>
            </a:extLst>
          </a:blip>
          <a:srcRect l="14529"/>
          <a:stretch>
            <a:fillRect/>
          </a:stretch>
        </p:blipFill>
        <p:spPr bwMode="auto">
          <a:xfrm>
            <a:off x="495300" y="939117"/>
            <a:ext cx="3830638" cy="34883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图片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6072174"/>
            <a:ext cx="12192000" cy="785825"/>
          </a:xfrm>
          <a:prstGeom prst="rect">
            <a:avLst/>
          </a:prstGeom>
        </p:spPr>
      </p:pic>
      <p:sp>
        <p:nvSpPr>
          <p:cNvPr id="7" name="任意多边形 18"/>
          <p:cNvSpPr/>
          <p:nvPr>
            <p:custDataLst>
              <p:tags r:id="rId5"/>
            </p:custDataLst>
          </p:nvPr>
        </p:nvSpPr>
        <p:spPr>
          <a:xfrm>
            <a:off x="482600" y="4611351"/>
            <a:ext cx="11226800" cy="1369462"/>
          </a:xfrm>
          <a:prstGeom prst="roundRect">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8" name="textbox 60"/>
          <p:cNvSpPr/>
          <p:nvPr/>
        </p:nvSpPr>
        <p:spPr>
          <a:xfrm>
            <a:off x="669330" y="4753466"/>
            <a:ext cx="10853340" cy="1085233"/>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习近平总书记指出：</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dirty="0">
                <a:solidFill>
                  <a:schemeClr val="bg1"/>
                </a:solidFill>
                <a:latin typeface="思源黑体 CN Bold" panose="020B0800000000000000" pitchFamily="34" charset="-122"/>
                <a:ea typeface="思源黑体 CN Bold" panose="020B0800000000000000" pitchFamily="34" charset="-122"/>
              </a:rPr>
              <a:t>“</a:t>
            </a:r>
            <a:r>
              <a:rPr lang="zh-CN" altLang="en-US" b="1" dirty="0">
                <a:solidFill>
                  <a:schemeClr val="bg1"/>
                </a:solidFill>
                <a:latin typeface="思源黑体 CN Bold" panose="020B0800000000000000" pitchFamily="34" charset="-122"/>
                <a:ea typeface="思源黑体 CN Bold" panose="020B0800000000000000" pitchFamily="34" charset="-122"/>
              </a:rPr>
              <a:t>当前和今后一个时期是以中国式现代化全面推进强国建设、民族复兴伟业的关键时期。面对纷繁复杂的国际国内形势，面对新一轮科技革命和产业变革，面对人民群众新期待，必须继续把改革推向前进。</a:t>
            </a:r>
            <a:r>
              <a:rPr lang="zh-CN" altLang="en-US" dirty="0">
                <a:solidFill>
                  <a:schemeClr val="bg1"/>
                </a:solidFill>
                <a:latin typeface="思源黑体 CN Bold" panose="020B0800000000000000" pitchFamily="34" charset="-122"/>
                <a:ea typeface="思源黑体 CN Bold" panose="020B0800000000000000" pitchFamily="34" charset="-122"/>
              </a:rPr>
              <a:t>” </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072174"/>
            <a:ext cx="12192000" cy="785825"/>
          </a:xfrm>
          <a:prstGeom prst="rect">
            <a:avLst/>
          </a:prstGeom>
        </p:spPr>
      </p:pic>
      <p:sp>
        <p:nvSpPr>
          <p:cNvPr id="4" name="文本框 3"/>
          <p:cNvSpPr txBox="1"/>
          <p:nvPr>
            <p:custDataLst>
              <p:tags r:id="rId2"/>
            </p:custDataLst>
          </p:nvPr>
        </p:nvSpPr>
        <p:spPr>
          <a:xfrm>
            <a:off x="1485900" y="1358167"/>
            <a:ext cx="9220201" cy="830997"/>
          </a:xfrm>
          <a:prstGeom prst="rect">
            <a:avLst/>
          </a:prstGeom>
        </p:spPr>
        <p:txBody>
          <a:bodyPr wrap="square" lIns="0" tIns="0" rIns="0" bIns="0" rtlCol="0">
            <a:spAutoFit/>
          </a:bodyPr>
          <a:lstStyle/>
          <a:p>
            <a:pPr algn="ctr" fontAlgn="auto"/>
            <a:r>
              <a:rPr lang="zh-CN" altLang="en-US" sz="5400" b="1" dirty="0">
                <a:gradFill>
                  <a:gsLst>
                    <a:gs pos="0">
                      <a:srgbClr val="C00000"/>
                    </a:gs>
                    <a:gs pos="100000">
                      <a:srgbClr val="E74134"/>
                    </a:gs>
                  </a:gsLst>
                  <a:lin ang="16200000" scaled="1"/>
                </a:gra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前  言</a:t>
            </a:r>
          </a:p>
        </p:txBody>
      </p:sp>
      <p:sp>
        <p:nvSpPr>
          <p:cNvPr id="5" name="文本框 4"/>
          <p:cNvSpPr txBox="1"/>
          <p:nvPr>
            <p:custDataLst>
              <p:tags r:id="rId3"/>
            </p:custDataLst>
          </p:nvPr>
        </p:nvSpPr>
        <p:spPr>
          <a:xfrm>
            <a:off x="1183642" y="2676277"/>
            <a:ext cx="10142221" cy="2150717"/>
          </a:xfrm>
          <a:prstGeom prst="rect">
            <a:avLst/>
          </a:prstGeom>
        </p:spPr>
        <p:txBody>
          <a:bodyPr wrap="square" lIns="0" tIns="0" rIns="0" bIns="0" rtlCol="0">
            <a:spAutoFit/>
          </a:bodyPr>
          <a:lstStyle/>
          <a:p>
            <a:pPr algn="just" fontAlgn="auto">
              <a:lnSpc>
                <a:spcPct val="150000"/>
              </a:lnSpc>
            </a:pPr>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       为了引导广大党员干部</a:t>
            </a:r>
            <a:r>
              <a:rPr lang="zh-CN" altLang="en-US" sz="24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深入理解、全面把握全会精神，深化理论研究阐释，真正把进一步全面深化改革的战略部署转化为推进中国式现代化的强大力量</a:t>
            </a:r>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，今天，我们组织开展一次宣讲。希望大家结合宣讲内容，结合工作实际， 深入思考抓好贯彻落实的具体举措。</a:t>
            </a:r>
          </a:p>
        </p:txBody>
      </p:sp>
      <p:grpSp>
        <p:nvGrpSpPr>
          <p:cNvPr id="6" name="组合 5"/>
          <p:cNvGrpSpPr/>
          <p:nvPr/>
        </p:nvGrpSpPr>
        <p:grpSpPr>
          <a:xfrm rot="5400000">
            <a:off x="6068983" y="767198"/>
            <a:ext cx="54035" cy="3057967"/>
            <a:chOff x="6660195" y="2514600"/>
            <a:chExt cx="87024" cy="3700139"/>
          </a:xfrm>
        </p:grpSpPr>
        <p:cxnSp>
          <p:nvCxnSpPr>
            <p:cNvPr id="7" name="直接连接符 6"/>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6660195" y="3406018"/>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5005388" y="1224260"/>
            <a:ext cx="2181225" cy="1784350"/>
          </a:xfrm>
          <a:prstGeom prst="rect">
            <a:avLst/>
          </a:prstGeom>
          <a:noFill/>
          <a:ln>
            <a:noFill/>
          </a:ln>
        </p:spPr>
        <p:txBody>
          <a:bodyPr wrap="square" rtlCol="0">
            <a:prstTxWarp prst="textPlain">
              <a:avLst/>
            </a:prstTxWarp>
            <a:noAutofit/>
          </a:bodyPr>
          <a:lstStyle/>
          <a:p>
            <a:r>
              <a:rPr lang="en-US" altLang="zh-CN" sz="9600" dirty="0" smtClean="0">
                <a:ln w="28575">
                  <a:noFill/>
                </a:ln>
                <a:gradFill>
                  <a:gsLst>
                    <a:gs pos="0">
                      <a:srgbClr val="E53530"/>
                    </a:gs>
                    <a:gs pos="61000">
                      <a:srgbClr val="FFD02B">
                        <a:alpha val="0"/>
                      </a:srgbClr>
                    </a:gs>
                  </a:gsLst>
                  <a:lin ang="5400000" scaled="0"/>
                </a:gra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01</a:t>
            </a:r>
            <a:endParaRPr lang="en-US" altLang="zh-CN" sz="9600" dirty="0">
              <a:ln w="28575">
                <a:noFill/>
              </a:ln>
              <a:gradFill>
                <a:gsLst>
                  <a:gs pos="0">
                    <a:srgbClr val="E53530"/>
                  </a:gs>
                  <a:gs pos="61000">
                    <a:srgbClr val="FFD02B">
                      <a:alpha val="0"/>
                    </a:srgbClr>
                  </a:gs>
                </a:gsLst>
                <a:lin ang="5400000" scaled="0"/>
              </a:gra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5" name="椭圆 14"/>
          <p:cNvSpPr/>
          <p:nvPr>
            <p:custDataLst>
              <p:tags r:id="rId2"/>
            </p:custDataLst>
          </p:nvPr>
        </p:nvSpPr>
        <p:spPr>
          <a:xfrm>
            <a:off x="2031365" y="3634105"/>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00480" y="2882265"/>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83090" y="2717165"/>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592435" y="3548380"/>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 name="文本框 1"/>
          <p:cNvSpPr txBox="1"/>
          <p:nvPr>
            <p:custDataLst>
              <p:tags r:id="rId6"/>
            </p:custDataLst>
          </p:nvPr>
        </p:nvSpPr>
        <p:spPr>
          <a:xfrm>
            <a:off x="1223645" y="2242980"/>
            <a:ext cx="9719310" cy="1868525"/>
          </a:xfrm>
          <a:prstGeom prst="rect">
            <a:avLst/>
          </a:prstGeom>
          <a:noFill/>
        </p:spPr>
        <p:txBody>
          <a:bodyPr wrap="square" rtlCol="0">
            <a:spAutoFit/>
          </a:bodyPr>
          <a:lstStyle>
            <a:defPPr>
              <a:defRPr lang="zh-CN"/>
            </a:defPPr>
            <a:lvl1pPr algn="ctr">
              <a:lnSpc>
                <a:spcPts val="7200"/>
              </a:lnSpc>
              <a:defRPr sz="4800" b="1" spc="450">
                <a:ln>
                  <a:solidFill>
                    <a:schemeClr val="accent6">
                      <a:lumMod val="60000"/>
                      <a:lumOff val="4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深刻认识</a:t>
            </a:r>
            <a:endPar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党的二十届三中全会的重大意义</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622534" y="1505417"/>
            <a:ext cx="11080282" cy="4238157"/>
          </a:xfrm>
          <a:prstGeom prst="roundRect">
            <a:avLst>
              <a:gd name="adj" fmla="val 5733"/>
            </a:avLst>
          </a:prstGeom>
          <a:solidFill>
            <a:schemeClr val="bg2"/>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Bold" panose="020B0800000000000000" pitchFamily="34"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sp>
        <p:nvSpPr>
          <p:cNvPr id="3" name="文本框 2"/>
          <p:cNvSpPr txBox="1"/>
          <p:nvPr/>
        </p:nvSpPr>
        <p:spPr>
          <a:xfrm>
            <a:off x="3295649" y="1650715"/>
            <a:ext cx="8065569" cy="3892412"/>
          </a:xfrm>
          <a:prstGeom prst="rect">
            <a:avLst/>
          </a:prstGeom>
        </p:spPr>
        <p:txBody>
          <a:bodyPr wrap="square">
            <a:spAutoFit/>
          </a:bodyPr>
          <a:lstStyle>
            <a:defPPr>
              <a:defRPr lang="zh-CN"/>
            </a:defPPr>
            <a:lvl1pPr algn="just">
              <a:lnSpc>
                <a:spcPct val="200000"/>
              </a:lnSpc>
              <a:defRPr>
                <a:solidFill>
                  <a:srgbClr val="C00000"/>
                </a:solidFill>
                <a:latin typeface="微软雅黑" panose="020B0503020204020204" pitchFamily="34" charset="-122"/>
                <a:ea typeface="微软雅黑" panose="020B0503020204020204" pitchFamily="34" charset="-122"/>
              </a:defRPr>
            </a:lvl1pPr>
          </a:lstStyle>
          <a:p>
            <a:r>
              <a:rPr lang="en-US" altLang="zh-CN" dirty="0">
                <a:latin typeface="思源黑体 CN Bold" panose="020B0800000000000000" pitchFamily="34" charset="-122"/>
                <a:ea typeface="思源黑体 CN Bold" panose="020B0800000000000000" pitchFamily="34" charset="-122"/>
              </a:rPr>
              <a:t>      </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全会紧紧围绕</a:t>
            </a:r>
            <a:r>
              <a:rPr lang="zh-CN" altLang="zh-CN" b="1" kern="100" dirty="0">
                <a:latin typeface="思源黑体 CN Bold" panose="020B0800000000000000" pitchFamily="34" charset="-122"/>
                <a:ea typeface="思源黑体 CN Bold" panose="020B0800000000000000" pitchFamily="34" charset="-122"/>
                <a:cs typeface="Times New Roman" panose="02020603050405020304" pitchFamily="18" charset="0"/>
              </a:rPr>
              <a:t>推进中国式现代化</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这个主题谋划和部署改革，书写了继续把改革推向前进的时代新篇，是巩固发展“两大奇迹”的主动抉择和战略之举。</a:t>
            </a:r>
            <a:endParaRPr lang="en-US"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endParaRPr>
          </a:p>
          <a:p>
            <a:r>
              <a:rPr lang="en-US"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      </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会议不仅审议通过了关于深化改革与推进中国式现代化的重要决定，还明确了</a:t>
            </a:r>
            <a:r>
              <a:rPr lang="zh-CN" altLang="zh-CN" b="1" kern="100" dirty="0">
                <a:latin typeface="思源黑体 CN Bold" panose="020B0800000000000000" pitchFamily="34" charset="-122"/>
                <a:ea typeface="思源黑体 CN Bold" panose="020B0800000000000000" pitchFamily="34" charset="-122"/>
                <a:cs typeface="Times New Roman" panose="02020603050405020304" pitchFamily="18" charset="0"/>
              </a:rPr>
              <a:t>改革的总目标、基本原则及一系列系统部署</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a:t>
            </a:r>
            <a:endParaRPr lang="en-US"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endParaRPr>
          </a:p>
          <a:p>
            <a:r>
              <a:rPr lang="en-US"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       </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全会是在新时代新征程上，以中国式现代化全面推进强国建设、民族复兴伟业的关键时期召开的一次具有里程碑意义的重要会议，</a:t>
            </a:r>
            <a:r>
              <a:rPr lang="zh-CN" altLang="zh-CN" b="1" kern="100" dirty="0">
                <a:latin typeface="思源黑体 CN Bold" panose="020B0800000000000000" pitchFamily="34" charset="-122"/>
                <a:ea typeface="思源黑体 CN Bold" panose="020B0800000000000000" pitchFamily="34" charset="-122"/>
                <a:cs typeface="Times New Roman" panose="02020603050405020304" pitchFamily="18" charset="0"/>
              </a:rPr>
              <a:t>既是党的十八届三中全会以来全面深化改革的实践续篇，也是新征程推进中国式现代化的时代新篇</a:t>
            </a:r>
            <a:r>
              <a:rPr lang="zh-CN" altLang="zh-CN" kern="100" dirty="0">
                <a:solidFill>
                  <a:schemeClr val="tx1"/>
                </a:solidFill>
                <a:latin typeface="思源黑体 CN Bold" panose="020B0800000000000000" pitchFamily="34" charset="-122"/>
                <a:ea typeface="思源黑体 CN Bold" panose="020B0800000000000000" pitchFamily="34" charset="-122"/>
                <a:cs typeface="Times New Roman" panose="02020603050405020304" pitchFamily="18" charset="0"/>
              </a:rPr>
              <a:t>。</a:t>
            </a:r>
          </a:p>
        </p:txBody>
      </p:sp>
      <p:pic>
        <p:nvPicPr>
          <p:cNvPr id="7" name="图片 6" descr="卡通人物&#10;&#10;中度可信度描述已自动生成"/>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Lst>
          </a:blip>
          <a:srcRect/>
          <a:stretch>
            <a:fillRect/>
          </a:stretch>
        </p:blipFill>
        <p:spPr>
          <a:xfrm flipH="1">
            <a:off x="-1395634" y="1869556"/>
            <a:ext cx="4786534" cy="3886770"/>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26245" y="2468425"/>
            <a:ext cx="10539512" cy="1069025"/>
          </a:xfrm>
          <a:prstGeom prst="rect">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6" name="矩形 25"/>
          <p:cNvSpPr/>
          <p:nvPr/>
        </p:nvSpPr>
        <p:spPr>
          <a:xfrm>
            <a:off x="826245" y="3701842"/>
            <a:ext cx="10539512" cy="1609021"/>
          </a:xfrm>
          <a:prstGeom prst="rect">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23568"/>
            <a:ext cx="7518090" cy="1007969"/>
          </a:xfrm>
        </p:spPr>
        <p:txBody>
          <a:bodyPr/>
          <a:lstStyle/>
          <a:p>
            <a:r>
              <a:rPr lang="zh-CN" altLang="en-US" dirty="0"/>
              <a:t>（一）二十届三中全会的有关情况及取得重要成果</a:t>
            </a:r>
          </a:p>
        </p:txBody>
      </p:sp>
      <p:sp>
        <p:nvSpPr>
          <p:cNvPr id="31" name="任意多边形 18"/>
          <p:cNvSpPr/>
          <p:nvPr>
            <p:custDataLst>
              <p:tags r:id="rId2"/>
            </p:custDataLst>
          </p:nvPr>
        </p:nvSpPr>
        <p:spPr>
          <a:xfrm>
            <a:off x="826244" y="1414130"/>
            <a:ext cx="10539512" cy="523158"/>
          </a:xfrm>
          <a:prstGeom prst="roundRect">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just">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textbox 60"/>
          <p:cNvSpPr/>
          <p:nvPr/>
        </p:nvSpPr>
        <p:spPr>
          <a:xfrm>
            <a:off x="1483661" y="1491043"/>
            <a:ext cx="8969703" cy="369332"/>
          </a:xfrm>
          <a:prstGeom prst="rect">
            <a:avLst/>
          </a:prstGeom>
        </p:spPr>
        <p:txBody>
          <a:bodyPr vert="horz" wrap="square" lIns="0" tIns="0" rIns="0" bIns="0" anchor="ctr">
            <a:spAutoFit/>
          </a:bodyPr>
          <a:lstStyle/>
          <a:p>
            <a:pPr marL="20320" algn="just" defTabSz="1473835" eaLnBrk="0"/>
            <a:r>
              <a:rPr lang="zh-CN" altLang="en-US" sz="2400" dirty="0">
                <a:solidFill>
                  <a:schemeClr val="bg1"/>
                </a:solidFill>
                <a:latin typeface="思源黑体 CN Bold" panose="020B0800000000000000" pitchFamily="34" charset="-122"/>
                <a:ea typeface="思源黑体 CN Bold" panose="020B0800000000000000" pitchFamily="34" charset="-122"/>
              </a:rPr>
              <a:t>全会充分肯定党的二十届二中全会以来中央政治局的工作。</a:t>
            </a:r>
            <a:endParaRPr lang="en-US" altLang="en-US" sz="2400" dirty="0">
              <a:solidFill>
                <a:schemeClr val="bg1"/>
              </a:solidFill>
              <a:latin typeface="思源黑体 CN Bold" panose="020B0800000000000000" pitchFamily="34" charset="-122"/>
              <a:ea typeface="思源黑体 CN Bold" panose="020B0800000000000000" pitchFamily="34" charset="-122"/>
            </a:endParaRPr>
          </a:p>
        </p:txBody>
      </p:sp>
      <p:sp>
        <p:nvSpPr>
          <p:cNvPr id="33" name="箭头: 五边形 32"/>
          <p:cNvSpPr/>
          <p:nvPr/>
        </p:nvSpPr>
        <p:spPr>
          <a:xfrm>
            <a:off x="1010218" y="1504687"/>
            <a:ext cx="314876" cy="342045"/>
          </a:xfrm>
          <a:prstGeom prst="homePlat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思源黑体 CN Bold" panose="020B0800000000000000" pitchFamily="34" charset="-122"/>
              <a:ea typeface="思源黑体 CN Bold" panose="020B0800000000000000" pitchFamily="34" charset="-122"/>
            </a:endParaRPr>
          </a:p>
        </p:txBody>
      </p:sp>
      <p:grpSp>
        <p:nvGrpSpPr>
          <p:cNvPr id="59" name="组合 58"/>
          <p:cNvGrpSpPr/>
          <p:nvPr/>
        </p:nvGrpSpPr>
        <p:grpSpPr>
          <a:xfrm>
            <a:off x="939464" y="2715390"/>
            <a:ext cx="10313070" cy="575094"/>
            <a:chOff x="631411" y="5110987"/>
            <a:chExt cx="10313070" cy="575094"/>
          </a:xfrm>
        </p:grpSpPr>
        <p:sp>
          <p:nvSpPr>
            <p:cNvPr id="57" name="梯形 56"/>
            <p:cNvSpPr/>
            <p:nvPr/>
          </p:nvSpPr>
          <p:spPr>
            <a:xfrm rot="5400000">
              <a:off x="393173" y="5349225"/>
              <a:ext cx="575092" cy="9861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58" name="梯形 57"/>
            <p:cNvSpPr/>
            <p:nvPr/>
          </p:nvSpPr>
          <p:spPr>
            <a:xfrm rot="16200000" flipH="1">
              <a:off x="10607628" y="5349227"/>
              <a:ext cx="575092" cy="9861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4" name="文本框 23"/>
          <p:cNvSpPr txBox="1"/>
          <p:nvPr/>
        </p:nvSpPr>
        <p:spPr>
          <a:xfrm>
            <a:off x="1374156" y="2614209"/>
            <a:ext cx="9443687" cy="777457"/>
          </a:xfrm>
          <a:prstGeom prst="rect">
            <a:avLst/>
          </a:prstGeom>
          <a:noFill/>
        </p:spPr>
        <p:txBody>
          <a:bodyPr wrap="square">
            <a:spAutoFit/>
          </a:bodyPr>
          <a:lstStyle/>
          <a:p>
            <a:pPr algn="just">
              <a:lnSpc>
                <a:spcPct val="130000"/>
              </a:lnSpc>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面对严峻复杂的国际环境和艰巨繁重的国内改革发展稳定任务，中央政治局认真落实</a:t>
            </a:r>
            <a:r>
              <a:rPr lang="zh-CN" altLang="en-US" b="1" dirty="0">
                <a:solidFill>
                  <a:srgbClr val="C00000"/>
                </a:solidFill>
                <a:latin typeface="思源黑体 CN Bold" panose="020B0800000000000000" pitchFamily="34" charset="-122"/>
                <a:ea typeface="思源黑体 CN Bold" panose="020B0800000000000000" pitchFamily="34" charset="-122"/>
              </a:rPr>
              <a:t>党的二十大和二十届一中、二中全会精神</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，推动全面建设社会主义现代化国家迈出坚实步伐。</a:t>
            </a:r>
            <a:endParaRPr lang="zh-CN" altLang="zh-CN"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
        <p:nvSpPr>
          <p:cNvPr id="25" name="文本框 24"/>
          <p:cNvSpPr txBox="1"/>
          <p:nvPr/>
        </p:nvSpPr>
        <p:spPr>
          <a:xfrm>
            <a:off x="1374158" y="3937574"/>
            <a:ext cx="9443687" cy="1137556"/>
          </a:xfrm>
          <a:prstGeom prst="rect">
            <a:avLst/>
          </a:prstGeom>
          <a:noFill/>
        </p:spPr>
        <p:txBody>
          <a:bodyPr wrap="square">
            <a:spAutoFit/>
          </a:bodyPr>
          <a:lstStyle/>
          <a:p>
            <a:pPr algn="just">
              <a:lnSpc>
                <a:spcPct val="130000"/>
              </a:lnSpc>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年多来的实践进一步表明，只要我们紧密团结在以习近平同志为核心的党中央周围，自觉用习近平新时代中国特色社会主义思想统一意志和行动，团结奋斗、锐意进取，求真务实、真抓实干，就一定能够不断夺取全面建设社会主义现代化国家新胜利。</a:t>
            </a:r>
          </a:p>
        </p:txBody>
      </p:sp>
      <p:grpSp>
        <p:nvGrpSpPr>
          <p:cNvPr id="29" name="组合 28"/>
          <p:cNvGrpSpPr/>
          <p:nvPr/>
        </p:nvGrpSpPr>
        <p:grpSpPr>
          <a:xfrm>
            <a:off x="939466" y="4073557"/>
            <a:ext cx="10313070" cy="865591"/>
            <a:chOff x="631411" y="5110987"/>
            <a:chExt cx="10313070" cy="575094"/>
          </a:xfrm>
        </p:grpSpPr>
        <p:sp>
          <p:nvSpPr>
            <p:cNvPr id="30" name="梯形 29"/>
            <p:cNvSpPr/>
            <p:nvPr/>
          </p:nvSpPr>
          <p:spPr>
            <a:xfrm rot="5400000">
              <a:off x="393173" y="5349225"/>
              <a:ext cx="575092" cy="9861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32" name="梯形 31"/>
            <p:cNvSpPr/>
            <p:nvPr/>
          </p:nvSpPr>
          <p:spPr>
            <a:xfrm rot="16200000" flipH="1">
              <a:off x="10607628" y="5349227"/>
              <a:ext cx="575092" cy="9861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42000"/>
            <a:ext cx="12192000" cy="101600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26245" y="2468424"/>
            <a:ext cx="10539512" cy="4249875"/>
          </a:xfrm>
          <a:prstGeom prst="rect">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23568"/>
            <a:ext cx="7518090" cy="1007969"/>
          </a:xfrm>
        </p:spPr>
        <p:txBody>
          <a:bodyPr/>
          <a:lstStyle/>
          <a:p>
            <a:r>
              <a:rPr lang="zh-CN" altLang="en-US" dirty="0"/>
              <a:t>（一）二十届三中全会的有关情况及取得重要成果</a:t>
            </a:r>
          </a:p>
        </p:txBody>
      </p:sp>
      <p:sp>
        <p:nvSpPr>
          <p:cNvPr id="31" name="任意多边形 18"/>
          <p:cNvSpPr/>
          <p:nvPr>
            <p:custDataLst>
              <p:tags r:id="rId2"/>
            </p:custDataLst>
          </p:nvPr>
        </p:nvSpPr>
        <p:spPr>
          <a:xfrm>
            <a:off x="826244" y="1254434"/>
            <a:ext cx="10539512" cy="1007969"/>
          </a:xfrm>
          <a:prstGeom prst="roundRect">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just">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textbox 60"/>
          <p:cNvSpPr/>
          <p:nvPr/>
        </p:nvSpPr>
        <p:spPr>
          <a:xfrm>
            <a:off x="1483661" y="1248140"/>
            <a:ext cx="8969703" cy="950388"/>
          </a:xfrm>
          <a:prstGeom prst="rect">
            <a:avLst/>
          </a:prstGeom>
        </p:spPr>
        <p:txBody>
          <a:bodyPr vert="horz" wrap="square" lIns="0" tIns="0" rIns="0" bIns="0" anchor="ctr">
            <a:spAutoFit/>
          </a:bodyPr>
          <a:lstStyle/>
          <a:p>
            <a:pPr marL="20320" algn="just" defTabSz="1473835" eaLnBrk="0">
              <a:lnSpc>
                <a:spcPct val="150000"/>
              </a:lnSpc>
            </a:pPr>
            <a:r>
              <a:rPr lang="zh-CN" altLang="en-US" sz="2000" dirty="0">
                <a:solidFill>
                  <a:schemeClr val="bg1"/>
                </a:solidFill>
                <a:latin typeface="思源黑体 CN Bold" panose="020B0800000000000000" pitchFamily="34" charset="-122"/>
                <a:ea typeface="思源黑体 CN Bold" panose="020B0800000000000000" pitchFamily="34" charset="-122"/>
              </a:rPr>
              <a:t>全会最重要的成果，就是审议通过了</a:t>
            </a:r>
            <a:endParaRPr lang="en-US" altLang="zh-CN" sz="2000" dirty="0">
              <a:solidFill>
                <a:schemeClr val="bg1"/>
              </a:solidFill>
              <a:latin typeface="思源黑体 CN Bold" panose="020B0800000000000000" pitchFamily="34" charset="-122"/>
              <a:ea typeface="思源黑体 CN Bold" panose="020B0800000000000000" pitchFamily="34" charset="-122"/>
            </a:endParaRPr>
          </a:p>
          <a:p>
            <a:pPr marL="20320" algn="just" defTabSz="1473835" eaLnBrk="0">
              <a:lnSpc>
                <a:spcPct val="150000"/>
              </a:lnSpc>
            </a:pPr>
            <a:r>
              <a:rPr lang="en-US" altLang="zh-CN" sz="2400" b="1" dirty="0">
                <a:solidFill>
                  <a:srgbClr val="FFFF00"/>
                </a:solidFill>
                <a:latin typeface="思源黑体 CN Bold" panose="020B0800000000000000" pitchFamily="34" charset="-122"/>
                <a:ea typeface="思源黑体 CN Bold" panose="020B0800000000000000" pitchFamily="34" charset="-122"/>
              </a:rPr>
              <a:t>《</a:t>
            </a:r>
            <a:r>
              <a:rPr lang="zh-CN" altLang="en-US" sz="2400" b="1" dirty="0">
                <a:solidFill>
                  <a:srgbClr val="FFFF00"/>
                </a:solidFill>
                <a:latin typeface="思源黑体 CN Bold" panose="020B0800000000000000" pitchFamily="34" charset="-122"/>
                <a:ea typeface="思源黑体 CN Bold" panose="020B0800000000000000" pitchFamily="34" charset="-122"/>
              </a:rPr>
              <a:t>中共中央关于进一步全面深化改革、推进中国式现代化的决定</a:t>
            </a:r>
            <a:r>
              <a:rPr lang="en-US" altLang="zh-CN" sz="2400" b="1" dirty="0">
                <a:solidFill>
                  <a:srgbClr val="FFFF00"/>
                </a:solidFill>
                <a:latin typeface="思源黑体 CN Bold" panose="020B0800000000000000" pitchFamily="34" charset="-122"/>
                <a:ea typeface="思源黑体 CN Bold" panose="020B0800000000000000" pitchFamily="34" charset="-122"/>
              </a:rPr>
              <a:t>》</a:t>
            </a:r>
            <a:endParaRPr lang="en-US" altLang="en-US" sz="2400" b="1" dirty="0">
              <a:solidFill>
                <a:srgbClr val="FFFF00"/>
              </a:solidFill>
              <a:latin typeface="思源黑体 CN Bold" panose="020B0800000000000000" pitchFamily="34" charset="-122"/>
              <a:ea typeface="思源黑体 CN Bold" panose="020B0800000000000000" pitchFamily="34" charset="-122"/>
            </a:endParaRPr>
          </a:p>
        </p:txBody>
      </p:sp>
      <p:sp>
        <p:nvSpPr>
          <p:cNvPr id="33" name="箭头: 五边形 32"/>
          <p:cNvSpPr/>
          <p:nvPr/>
        </p:nvSpPr>
        <p:spPr>
          <a:xfrm>
            <a:off x="1010218" y="1400274"/>
            <a:ext cx="247082" cy="715251"/>
          </a:xfrm>
          <a:prstGeom prst="homePlat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思源黑体 CN Bold" panose="020B0800000000000000" pitchFamily="34" charset="-122"/>
              <a:ea typeface="思源黑体 CN Bold" panose="020B0800000000000000" pitchFamily="34" charset="-122"/>
            </a:endParaRPr>
          </a:p>
        </p:txBody>
      </p:sp>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23000"/>
            <a:ext cx="12192000" cy="635000"/>
          </a:xfrm>
          <a:prstGeom prst="rect">
            <a:avLst/>
          </a:prstGeom>
        </p:spPr>
      </p:pic>
      <p:sp>
        <p:nvSpPr>
          <p:cNvPr id="2" name="文本框 1"/>
          <p:cNvSpPr txBox="1"/>
          <p:nvPr/>
        </p:nvSpPr>
        <p:spPr>
          <a:xfrm>
            <a:off x="964456" y="2698311"/>
            <a:ext cx="10263090" cy="369332"/>
          </a:xfrm>
          <a:prstGeom prst="rect">
            <a:avLst/>
          </a:prstGeom>
          <a:noFill/>
        </p:spPr>
        <p:txBody>
          <a:bodyPr wrap="square">
            <a:spAutoFit/>
          </a:bodyPr>
          <a:lstStyle/>
          <a:p>
            <a:pPr marL="285750" indent="-285750" algn="just">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党中央确定以此为全会主题，是经过深思熟虑的。</a:t>
            </a:r>
          </a:p>
        </p:txBody>
      </p:sp>
      <p:sp>
        <p:nvSpPr>
          <p:cNvPr id="6" name="文本框 5"/>
          <p:cNvSpPr txBox="1"/>
          <p:nvPr/>
        </p:nvSpPr>
        <p:spPr>
          <a:xfrm>
            <a:off x="964456" y="3216373"/>
            <a:ext cx="10263090"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一方面，</a:t>
            </a:r>
            <a:r>
              <a:rPr lang="zh-CN" altLang="en-US" b="1" dirty="0">
                <a:solidFill>
                  <a:srgbClr val="C00000"/>
                </a:solidFill>
                <a:latin typeface="思源黑体 CN Bold" panose="020B0800000000000000" pitchFamily="34" charset="-122"/>
                <a:ea typeface="思源黑体 CN Bold" panose="020B0800000000000000" pitchFamily="34" charset="-122"/>
              </a:rPr>
              <a:t>推进中国式现代化面临许多复杂矛盾和问题，必须克服种种困难和阻力</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，需要通过进一步全面深化改革，推动生产关系和生产力、上层建筑和经济基础、国家治理和社会发展更好相适应，为中国式现代化提供强大动力和制度保障。</a:t>
            </a:r>
          </a:p>
        </p:txBody>
      </p:sp>
      <p:sp>
        <p:nvSpPr>
          <p:cNvPr id="7" name="文本框 6"/>
          <p:cNvSpPr txBox="1"/>
          <p:nvPr/>
        </p:nvSpPr>
        <p:spPr>
          <a:xfrm>
            <a:off x="964456" y="4502659"/>
            <a:ext cx="10263090"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另一方面，</a:t>
            </a:r>
            <a:r>
              <a:rPr lang="zh-CN" altLang="en-US" b="1" dirty="0">
                <a:solidFill>
                  <a:srgbClr val="C00000"/>
                </a:solidFill>
                <a:latin typeface="思源黑体 CN Bold" panose="020B0800000000000000" pitchFamily="34" charset="-122"/>
                <a:ea typeface="思源黑体 CN Bold" panose="020B0800000000000000" pitchFamily="34" charset="-122"/>
              </a:rPr>
              <a:t>中国式现代化作为新时代新征程党的中心任务</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包括进一步全面深化改革在内的党和国家一切重大战略部署，都必须紧紧围绕推进中国式现代化来谋划和展开。把进一步全面深化改革、推进中国式现代化作为全会主题，抓住了事业发展的核心和关键，意义十分重大。</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23568"/>
            <a:ext cx="7518090" cy="1007969"/>
          </a:xfrm>
        </p:spPr>
        <p:txBody>
          <a:bodyPr/>
          <a:lstStyle/>
          <a:p>
            <a:r>
              <a:rPr lang="zh-CN" altLang="en-US" dirty="0"/>
              <a:t>（一）二十届三中全会的有关情况及取得重要成果</a:t>
            </a:r>
          </a:p>
        </p:txBody>
      </p:sp>
      <p:sp>
        <p:nvSpPr>
          <p:cNvPr id="9" name="剪去单角的矩形 1"/>
          <p:cNvSpPr/>
          <p:nvPr/>
        </p:nvSpPr>
        <p:spPr>
          <a:xfrm>
            <a:off x="6214110" y="1373814"/>
            <a:ext cx="5482590" cy="1445236"/>
          </a:xfrm>
          <a:prstGeom prst="snip1Rect">
            <a:avLst/>
          </a:prstGeom>
          <a:gradFill>
            <a:gsLst>
              <a:gs pos="49000">
                <a:srgbClr val="E74134"/>
              </a:gs>
              <a:gs pos="100000">
                <a:srgbClr val="EC633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1" name="文本框 10"/>
          <p:cNvSpPr txBox="1"/>
          <p:nvPr>
            <p:custDataLst>
              <p:tags r:id="rId2"/>
            </p:custDataLst>
          </p:nvPr>
        </p:nvSpPr>
        <p:spPr>
          <a:xfrm>
            <a:off x="6479540" y="1622949"/>
            <a:ext cx="4846955" cy="929100"/>
          </a:xfrm>
          <a:prstGeom prst="rect">
            <a:avLst/>
          </a:prstGeom>
          <a:noFill/>
        </p:spPr>
        <p:txBody>
          <a:bodyPr wrap="square" lIns="0" tIns="0" rIns="0" bIns="0" rtlCol="0">
            <a:spAutoFit/>
          </a:bodyPr>
          <a:lstStyle/>
          <a:p>
            <a:pPr algn="just" fontAlgn="auto">
              <a:lnSpc>
                <a:spcPct val="130000"/>
              </a:lnSpc>
            </a:pPr>
            <a:r>
              <a:rPr lang="zh-CN" altLang="en-US"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全会</a:t>
            </a:r>
            <a:r>
              <a:rPr lang="en-US" altLang="zh-CN"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a:t>
            </a:r>
            <a:r>
              <a:rPr lang="zh-CN" altLang="en-US"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决定</a:t>
            </a:r>
            <a:r>
              <a:rPr lang="en-US" altLang="zh-CN"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a:t>
            </a:r>
            <a:r>
              <a:rPr lang="zh-CN" altLang="en-US"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的起草，是在党中央领导下进行的。习近平总书记亲自担任文件起草组组长，全程擘画、组织调研、精心指导、把脉定向，发挥了决定性作用。</a:t>
            </a:r>
          </a:p>
        </p:txBody>
      </p:sp>
      <p:grpSp>
        <p:nvGrpSpPr>
          <p:cNvPr id="21" name="组合 20"/>
          <p:cNvGrpSpPr/>
          <p:nvPr/>
        </p:nvGrpSpPr>
        <p:grpSpPr>
          <a:xfrm>
            <a:off x="6214110" y="2949274"/>
            <a:ext cx="5500838" cy="2676826"/>
            <a:chOff x="6019650" y="3153999"/>
            <a:chExt cx="5500838" cy="1890980"/>
          </a:xfrm>
        </p:grpSpPr>
        <p:sp>
          <p:nvSpPr>
            <p:cNvPr id="15" name="剪去单角的矩形 3"/>
            <p:cNvSpPr/>
            <p:nvPr>
              <p:custDataLst>
                <p:tags r:id="rId5"/>
              </p:custDataLst>
            </p:nvPr>
          </p:nvSpPr>
          <p:spPr>
            <a:xfrm>
              <a:off x="6019650" y="3188221"/>
              <a:ext cx="5482590" cy="1856758"/>
            </a:xfrm>
            <a:prstGeom prst="snip1Rect">
              <a:avLst>
                <a:gd name="adj" fmla="val 9787"/>
              </a:avLst>
            </a:prstGeom>
            <a:gradFill>
              <a:gsLst>
                <a:gs pos="49000">
                  <a:srgbClr val="E74134"/>
                </a:gs>
                <a:gs pos="100000">
                  <a:srgbClr val="EC633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6" name="直角三角形 15"/>
            <p:cNvSpPr/>
            <p:nvPr>
              <p:custDataLst>
                <p:tags r:id="rId6"/>
              </p:custDataLst>
            </p:nvPr>
          </p:nvSpPr>
          <p:spPr>
            <a:xfrm>
              <a:off x="11225505" y="3153999"/>
              <a:ext cx="294983" cy="202076"/>
            </a:xfrm>
            <a:prstGeom prst="rtTriangle">
              <a:avLst/>
            </a:prstGeom>
            <a:solidFill>
              <a:srgbClr val="FFF3D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sp>
        <p:nvSpPr>
          <p:cNvPr id="17" name="文本框 16"/>
          <p:cNvSpPr txBox="1"/>
          <p:nvPr>
            <p:custDataLst>
              <p:tags r:id="rId3"/>
            </p:custDataLst>
          </p:nvPr>
        </p:nvSpPr>
        <p:spPr>
          <a:xfrm>
            <a:off x="6479540" y="3242101"/>
            <a:ext cx="4846955" cy="2209451"/>
          </a:xfrm>
          <a:prstGeom prst="rect">
            <a:avLst/>
          </a:prstGeom>
          <a:noFill/>
        </p:spPr>
        <p:txBody>
          <a:bodyPr wrap="square" lIns="0" tIns="0" rIns="0" bIns="0" rtlCol="0">
            <a:spAutoFit/>
          </a:bodyPr>
          <a:lstStyle/>
          <a:p>
            <a:pPr algn="just" fontAlgn="auto">
              <a:lnSpc>
                <a:spcPct val="130000"/>
              </a:lnSpc>
            </a:pPr>
            <a:r>
              <a:rPr lang="zh-CN" altLang="en-US" sz="1600" b="1" dirty="0">
                <a:solidFill>
                  <a:schemeClr val="bg1"/>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文件起草组认真贯彻习近平总书记重要指示，注重全面总结经验、坚持正确方向，突出改革重点、彰显改革成色，坚持人民至上、把牢价值取向，抓好系统集成、加强整体谋划，开展了扎扎实实的课题研究、调研访谈、专题论证，通过多种方式、多种渠道发扬民主、集思广益，有效集中了党内外智慧，广泛凝聚了改革共识。</a:t>
            </a:r>
          </a:p>
        </p:txBody>
      </p:sp>
      <p:pic>
        <p:nvPicPr>
          <p:cNvPr id="19" name="Picture 2" descr="人民大会堂の観光情報（歴史・料金・行き方・営業時間） - HowTravel"/>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511" y="1373814"/>
            <a:ext cx="5336393" cy="4252286"/>
          </a:xfrm>
          <a:prstGeom prst="rect">
            <a:avLst/>
          </a:prstGeom>
          <a:noFill/>
          <a:ln w="19050">
            <a:solidFill>
              <a:srgbClr val="E74134"/>
            </a:solidFill>
          </a:ln>
          <a:extLst>
            <a:ext uri="{909E8E84-426E-40DD-AFC4-6F175D3DCCD1}">
              <a14:hiddenFill xmlns:a14="http://schemas.microsoft.com/office/drawing/2010/main">
                <a:solidFill>
                  <a:srgbClr val="FFFFFF"/>
                </a:solidFill>
              </a14:hiddenFill>
            </a:ext>
          </a:extLst>
        </p:spPr>
      </p:pic>
      <p:sp>
        <p:nvSpPr>
          <p:cNvPr id="20" name="直角三角形 19"/>
          <p:cNvSpPr/>
          <p:nvPr>
            <p:custDataLst>
              <p:tags r:id="rId4"/>
            </p:custDataLst>
          </p:nvPr>
        </p:nvSpPr>
        <p:spPr>
          <a:xfrm>
            <a:off x="11445365" y="1339791"/>
            <a:ext cx="294983" cy="295858"/>
          </a:xfrm>
          <a:prstGeom prst="rtTriangle">
            <a:avLst/>
          </a:prstGeom>
          <a:solidFill>
            <a:srgbClr val="FFF3D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2" name="矩形: 圆角 21"/>
          <p:cNvSpPr/>
          <p:nvPr/>
        </p:nvSpPr>
        <p:spPr>
          <a:xfrm>
            <a:off x="507512" y="5886985"/>
            <a:ext cx="11189188" cy="625869"/>
          </a:xfrm>
          <a:prstGeom prst="roundRect">
            <a:avLst>
              <a:gd name="adj" fmla="val 848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4" name="文本框 23"/>
          <p:cNvSpPr txBox="1"/>
          <p:nvPr/>
        </p:nvSpPr>
        <p:spPr>
          <a:xfrm>
            <a:off x="1025281" y="6015253"/>
            <a:ext cx="10153650" cy="369332"/>
          </a:xfrm>
          <a:prstGeom prst="rect">
            <a:avLst/>
          </a:prstGeom>
          <a:noFill/>
        </p:spPr>
        <p:txBody>
          <a:bodyPr wrap="square">
            <a:spAutoFit/>
          </a:bodyPr>
          <a:lstStyle/>
          <a:p>
            <a:r>
              <a:rPr lang="zh-CN" altLang="zh-CN" sz="1800" b="1"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《决定》起草的过程，是谋划改革、推动改革的过程，也是鼓舞人心、昂扬斗志的过程。</a:t>
            </a:r>
            <a:endParaRPr lang="zh-CN" altLang="en-US" b="1" dirty="0">
              <a:latin typeface="思源黑体 CN Bold" panose="020B0800000000000000" pitchFamily="34" charset="-122"/>
              <a:ea typeface="思源黑体 CN Bold" panose="020B0800000000000000" pitchFamily="34" charset="-122"/>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23568"/>
            <a:ext cx="8153090" cy="1007969"/>
          </a:xfrm>
        </p:spPr>
        <p:txBody>
          <a:bodyPr/>
          <a:lstStyle/>
          <a:p>
            <a:r>
              <a:rPr lang="zh-CN" altLang="en-US" dirty="0"/>
              <a:t>（二）把握历史主动，在新征程上继续把改革推向前进</a:t>
            </a: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332215"/>
            <a:ext cx="12192000" cy="525785"/>
          </a:xfrm>
          <a:prstGeom prst="rect">
            <a:avLst/>
          </a:prstGeom>
        </p:spPr>
      </p:pic>
      <p:sp>
        <p:nvSpPr>
          <p:cNvPr id="4" name="矩形: 圆角 3"/>
          <p:cNvSpPr/>
          <p:nvPr/>
        </p:nvSpPr>
        <p:spPr>
          <a:xfrm>
            <a:off x="8084892" y="1600049"/>
            <a:ext cx="3611808" cy="4667402"/>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cxnSp>
        <p:nvCxnSpPr>
          <p:cNvPr id="5" name="直接连接符 4"/>
          <p:cNvCxnSpPr/>
          <p:nvPr/>
        </p:nvCxnSpPr>
        <p:spPr>
          <a:xfrm>
            <a:off x="791124" y="2064647"/>
            <a:ext cx="0" cy="3943574"/>
          </a:xfrm>
          <a:prstGeom prst="line">
            <a:avLst/>
          </a:prstGeom>
          <a:ln w="9525">
            <a:gradFill>
              <a:gsLst>
                <a:gs pos="0">
                  <a:srgbClr val="C00000"/>
                </a:gs>
                <a:gs pos="100000">
                  <a:srgbClr val="C00000">
                    <a:alpha val="0"/>
                  </a:srgbClr>
                </a:gs>
              </a:gsLst>
              <a:lin ang="5400000" scaled="1"/>
            </a:gradFill>
            <a:prstDash val="dash"/>
          </a:ln>
        </p:spPr>
        <p:style>
          <a:lnRef idx="1">
            <a:schemeClr val="accent1"/>
          </a:lnRef>
          <a:fillRef idx="0">
            <a:schemeClr val="accent1"/>
          </a:fillRef>
          <a:effectRef idx="0">
            <a:schemeClr val="accent1"/>
          </a:effectRef>
          <a:fontRef idx="minor">
            <a:schemeClr val="tx1"/>
          </a:fontRef>
        </p:style>
      </p:cxnSp>
      <p:pic>
        <p:nvPicPr>
          <p:cNvPr id="26" name="Picture 2" descr="现代高层办公楼效果图下载-光辉城市"/>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14" t="15632" r="22457"/>
          <a:stretch>
            <a:fillRect/>
          </a:stretch>
        </p:blipFill>
        <p:spPr bwMode="auto">
          <a:xfrm>
            <a:off x="8429185" y="1971731"/>
            <a:ext cx="2923223" cy="3924038"/>
          </a:xfrm>
          <a:prstGeom prst="rect">
            <a:avLst/>
          </a:prstGeom>
          <a:noFill/>
          <a:ln w="25400">
            <a:gradFill>
              <a:gsLst>
                <a:gs pos="0">
                  <a:srgbClr val="E74134"/>
                </a:gs>
                <a:gs pos="100000">
                  <a:srgbClr val="EC633F">
                    <a:alpha val="0"/>
                  </a:srgbClr>
                </a:gs>
              </a:gsLst>
              <a:lin ang="5400000" scaled="1"/>
            </a:gradFill>
          </a:ln>
          <a:extLst>
            <a:ext uri="{909E8E84-426E-40DD-AFC4-6F175D3DCCD1}">
              <a14:hiddenFill xmlns:a14="http://schemas.microsoft.com/office/drawing/2010/main">
                <a:solidFill>
                  <a:srgbClr val="FFFFFF"/>
                </a:solidFill>
              </a14:hiddenFill>
            </a:ext>
          </a:extLst>
        </p:spPr>
      </p:pic>
      <p:sp>
        <p:nvSpPr>
          <p:cNvPr id="27" name="文本框 26"/>
          <p:cNvSpPr txBox="1"/>
          <p:nvPr/>
        </p:nvSpPr>
        <p:spPr>
          <a:xfrm>
            <a:off x="595035" y="1761553"/>
            <a:ext cx="704401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改革开放是党和人民事业大踏步赶上时代的重要法宝，是当代中国最显著的特征、最壮丽的气象。</a:t>
            </a:r>
          </a:p>
        </p:txBody>
      </p:sp>
      <p:sp>
        <p:nvSpPr>
          <p:cNvPr id="29" name="文本框 28"/>
          <p:cNvSpPr txBox="1"/>
          <p:nvPr/>
        </p:nvSpPr>
        <p:spPr>
          <a:xfrm>
            <a:off x="595035" y="2677891"/>
            <a:ext cx="7044016"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党的二十届三中全会具有重大而深远的政治意义、理论意义、战略意义、世界意义和实践意义，</a:t>
            </a:r>
            <a:r>
              <a:rPr lang="zh-CN" altLang="en-US" b="1" dirty="0">
                <a:solidFill>
                  <a:srgbClr val="C00000"/>
                </a:solidFill>
                <a:latin typeface="思源黑体 CN Bold" panose="020B0800000000000000" pitchFamily="34" charset="-122"/>
                <a:ea typeface="思源黑体 CN Bold" panose="020B0800000000000000" pitchFamily="34" charset="-122"/>
              </a:rPr>
              <a:t>构建了进一步全面深化改革、推进中国式现代化的“四梁八柱”</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，绘就了气势恢宏而又清晰具体的改革画卷，是我们党历史上新的里程碑。</a:t>
            </a:r>
          </a:p>
        </p:txBody>
      </p:sp>
      <p:sp>
        <p:nvSpPr>
          <p:cNvPr id="30" name="文本框 29"/>
          <p:cNvSpPr txBox="1"/>
          <p:nvPr/>
        </p:nvSpPr>
        <p:spPr>
          <a:xfrm>
            <a:off x="595035" y="4314426"/>
            <a:ext cx="704401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改革是发展的动力，高质量发展是全面建设社会主义现代化国家的首要任务。全会对经济体制改革作出全面部署。</a:t>
            </a:r>
          </a:p>
        </p:txBody>
      </p:sp>
      <p:sp>
        <p:nvSpPr>
          <p:cNvPr id="32" name="文本框 31"/>
          <p:cNvSpPr txBox="1"/>
          <p:nvPr/>
        </p:nvSpPr>
        <p:spPr>
          <a:xfrm>
            <a:off x="595035" y="5230764"/>
            <a:ext cx="704401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我们要坚决抓好具体工作的贯彻落实，</a:t>
            </a:r>
            <a:r>
              <a:rPr lang="zh-CN" altLang="en-US" b="1" dirty="0">
                <a:solidFill>
                  <a:srgbClr val="C00000"/>
                </a:solidFill>
                <a:latin typeface="思源黑体 CN Bold" panose="020B0800000000000000" pitchFamily="34" charset="-122"/>
                <a:ea typeface="思源黑体 CN Bold" panose="020B0800000000000000" pitchFamily="34" charset="-122"/>
              </a:rPr>
              <a:t>坚持宏观着眼、微观着手，</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切实把全会重大改革部署转化为推动高质量发展的实际成效。</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23568"/>
            <a:ext cx="8153090" cy="1007969"/>
          </a:xfrm>
        </p:spPr>
        <p:txBody>
          <a:bodyPr/>
          <a:lstStyle/>
          <a:p>
            <a:r>
              <a:rPr lang="zh-CN" altLang="en-US" dirty="0"/>
              <a:t>（二）把握历史主动，在新征程上继续把改革推向前进</a:t>
            </a:r>
          </a:p>
        </p:txBody>
      </p:sp>
      <p:sp>
        <p:nvSpPr>
          <p:cNvPr id="2" name="矩形: 圆角 1"/>
          <p:cNvSpPr/>
          <p:nvPr/>
        </p:nvSpPr>
        <p:spPr>
          <a:xfrm>
            <a:off x="517650" y="1785340"/>
            <a:ext cx="11189188" cy="4551960"/>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572908" y="5099138"/>
            <a:ext cx="1756579" cy="1756579"/>
          </a:xfrm>
          <a:prstGeom prst="rect">
            <a:avLst/>
          </a:prstGeom>
        </p:spPr>
      </p:pic>
      <p:sp>
        <p:nvSpPr>
          <p:cNvPr id="9" name="任意多边形 18"/>
          <p:cNvSpPr/>
          <p:nvPr>
            <p:custDataLst>
              <p:tags r:id="rId2"/>
            </p:custDataLst>
          </p:nvPr>
        </p:nvSpPr>
        <p:spPr>
          <a:xfrm>
            <a:off x="902508" y="1785339"/>
            <a:ext cx="4181923" cy="45719"/>
          </a:xfrm>
          <a:prstGeom prst="roundRect">
            <a:avLst>
              <a:gd name="adj" fmla="val 50000"/>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8" name="文本框 17"/>
          <p:cNvSpPr txBox="1"/>
          <p:nvPr/>
        </p:nvSpPr>
        <p:spPr>
          <a:xfrm>
            <a:off x="927758" y="2228228"/>
            <a:ext cx="7771742" cy="205389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sz="20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全会深刻洞察世界之变、时代之变、历史之变，明确教育、科技、人才是</a:t>
            </a:r>
            <a:r>
              <a:rPr lang="zh-CN" altLang="en-US" sz="2000" b="1" dirty="0">
                <a:solidFill>
                  <a:srgbClr val="C00000"/>
                </a:solidFill>
                <a:latin typeface="思源黑体 CN Bold" panose="020B0800000000000000" pitchFamily="34" charset="-122"/>
                <a:ea typeface="思源黑体 CN Bold" panose="020B0800000000000000" pitchFamily="34" charset="-122"/>
              </a:rPr>
              <a:t>中国式现代化的基础性、战略性支撑</a:t>
            </a:r>
            <a:r>
              <a:rPr lang="zh-CN" altLang="en-US" sz="20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，提出构建支持全面创新体制机制，这是迎接新一轮科技革命和产业变革、加快建设科技强国的必然选择，是发展新质生产力、实现高质量发展的必然选择，是提升国家竞争力、应对外部风险挑战的必然选择。</a:t>
            </a:r>
          </a:p>
        </p:txBody>
      </p:sp>
      <p:sp>
        <p:nvSpPr>
          <p:cNvPr id="19" name="文本框 18"/>
          <p:cNvSpPr txBox="1"/>
          <p:nvPr/>
        </p:nvSpPr>
        <p:spPr>
          <a:xfrm>
            <a:off x="927758" y="4422040"/>
            <a:ext cx="7771742" cy="125367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sz="20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全会进一步强调</a:t>
            </a:r>
            <a:r>
              <a:rPr lang="zh-CN" altLang="en-US" sz="2000" b="1" dirty="0">
                <a:solidFill>
                  <a:srgbClr val="C00000"/>
                </a:solidFill>
                <a:latin typeface="思源黑体 CN Bold" panose="020B0800000000000000" pitchFamily="34" charset="-122"/>
                <a:ea typeface="思源黑体 CN Bold" panose="020B0800000000000000" pitchFamily="34" charset="-122"/>
              </a:rPr>
              <a:t>必须坚持对外开放基本国策</a:t>
            </a:r>
            <a:r>
              <a:rPr lang="zh-CN" altLang="en-US" sz="20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，完善高水平对外开放体制机制，这体现了党中央对开放工作的高度重视，彰显了我国坚定不移扩大开放的决心。</a:t>
            </a:r>
          </a:p>
        </p:txBody>
      </p:sp>
      <p:pic>
        <p:nvPicPr>
          <p:cNvPr id="21" name="Picture 4" descr="苏州：推动数字经济和实体经济深度融合 全面发力数字产业化凤凰网江苏_凤凰网"/>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2047" r="1"/>
          <a:stretch>
            <a:fillRect/>
          </a:stretch>
        </p:blipFill>
        <p:spPr bwMode="auto">
          <a:xfrm>
            <a:off x="8960837" y="2172612"/>
            <a:ext cx="2499925" cy="3804816"/>
          </a:xfrm>
          <a:prstGeom prst="rect">
            <a:avLst/>
          </a:prstGeom>
          <a:noFill/>
          <a:ln w="25400">
            <a:gradFill>
              <a:gsLst>
                <a:gs pos="0">
                  <a:srgbClr val="E74134"/>
                </a:gs>
                <a:gs pos="100000">
                  <a:srgbClr val="EC633F">
                    <a:alpha val="0"/>
                  </a:srgbClr>
                </a:gs>
              </a:gsLst>
              <a:lin ang="5400000" scaled="1"/>
            </a:gradFill>
          </a:ln>
          <a:effectLst>
            <a:reflection blurRad="38100" stA="50000" endA="300" endPos="6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456563"/>
            <a:ext cx="8153090" cy="527838"/>
          </a:xfrm>
        </p:spPr>
        <p:txBody>
          <a:bodyPr/>
          <a:lstStyle/>
          <a:p>
            <a:r>
              <a:rPr lang="zh-CN" altLang="en-US" dirty="0"/>
              <a:t>（三）深刻理解新一轮改革战略重点任务</a:t>
            </a:r>
          </a:p>
        </p:txBody>
      </p:sp>
      <p:sp>
        <p:nvSpPr>
          <p:cNvPr id="32"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7" name="矩形: 圆角 6"/>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25" name="图片 24" descr="党政边界 (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
        <p:nvSpPr>
          <p:cNvPr id="26"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35" name="文本框 34"/>
          <p:cNvSpPr txBox="1"/>
          <p:nvPr/>
        </p:nvSpPr>
        <p:spPr>
          <a:xfrm>
            <a:off x="1925280" y="1243495"/>
            <a:ext cx="8341441" cy="400110"/>
          </a:xfrm>
          <a:prstGeom prst="rect">
            <a:avLst/>
          </a:prstGeom>
          <a:noFill/>
        </p:spPr>
        <p:txBody>
          <a:bodyPr wrap="square">
            <a:spAutoFit/>
          </a:bodyPr>
          <a:lstStyle/>
          <a:p>
            <a:pPr algn="ctr"/>
            <a:r>
              <a:rPr lang="zh-CN" altLang="en-US" sz="2000" b="1" dirty="0">
                <a:solidFill>
                  <a:schemeClr val="bg1"/>
                </a:solidFill>
                <a:latin typeface="思源黑体 CN Bold" panose="020B0800000000000000" pitchFamily="34" charset="-122"/>
                <a:ea typeface="思源黑体 CN Bold" panose="020B0800000000000000" pitchFamily="34" charset="-122"/>
              </a:rPr>
              <a:t>第一，紧扣中心任务，重点部署未来</a:t>
            </a:r>
            <a:r>
              <a:rPr lang="en-US" altLang="zh-CN" sz="2000" b="1" dirty="0">
                <a:solidFill>
                  <a:schemeClr val="bg1"/>
                </a:solidFill>
                <a:latin typeface="思源黑体 CN Bold" panose="020B0800000000000000" pitchFamily="34" charset="-122"/>
                <a:ea typeface="思源黑体 CN Bold" panose="020B0800000000000000" pitchFamily="34" charset="-122"/>
              </a:rPr>
              <a:t>5</a:t>
            </a:r>
            <a:r>
              <a:rPr lang="zh-CN" altLang="en-US" sz="2000" b="1" dirty="0">
                <a:solidFill>
                  <a:schemeClr val="bg1"/>
                </a:solidFill>
                <a:latin typeface="思源黑体 CN Bold" panose="020B0800000000000000" pitchFamily="34" charset="-122"/>
                <a:ea typeface="思源黑体 CN Bold" panose="020B0800000000000000" pitchFamily="34" charset="-122"/>
              </a:rPr>
              <a:t>年改革任务</a:t>
            </a:r>
          </a:p>
        </p:txBody>
      </p:sp>
      <p:sp>
        <p:nvSpPr>
          <p:cNvPr id="22" name="文本框 21"/>
          <p:cNvSpPr txBox="1"/>
          <p:nvPr/>
        </p:nvSpPr>
        <p:spPr>
          <a:xfrm>
            <a:off x="1533054" y="2227018"/>
            <a:ext cx="9125893" cy="369332"/>
          </a:xfrm>
          <a:prstGeom prst="rect">
            <a:avLst/>
          </a:prstGeom>
          <a:noFill/>
        </p:spPr>
        <p:txBody>
          <a:bodyPr wrap="square">
            <a:spAutoFit/>
          </a:bodyPr>
          <a:lstStyle/>
          <a:p>
            <a:pPr marL="285750" indent="-285750" algn="just">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紧紧围绕党的</a:t>
            </a:r>
            <a:r>
              <a:rPr lang="zh-CN" altLang="en-US" b="1" dirty="0">
                <a:solidFill>
                  <a:srgbClr val="C00000"/>
                </a:solidFill>
                <a:latin typeface="思源黑体 CN Bold" panose="020B0800000000000000" pitchFamily="34" charset="-122"/>
                <a:ea typeface="思源黑体 CN Bold" panose="020B0800000000000000" pitchFamily="34" charset="-122"/>
              </a:rPr>
              <a:t>中心任务谋划和推进改革</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，是我们党领导改革不断取得成功的重要经验。</a:t>
            </a:r>
          </a:p>
        </p:txBody>
      </p:sp>
      <p:sp>
        <p:nvSpPr>
          <p:cNvPr id="23" name="文本框 22"/>
          <p:cNvSpPr txBox="1"/>
          <p:nvPr/>
        </p:nvSpPr>
        <p:spPr>
          <a:xfrm>
            <a:off x="1533054" y="2661729"/>
            <a:ext cx="9125893"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推进中国式现代化，是新征程上凝聚全党全国人民智慧和力量的旗帜，也必然是进一步全面深化改革的主题。</a:t>
            </a:r>
          </a:p>
        </p:txBody>
      </p:sp>
      <p:sp>
        <p:nvSpPr>
          <p:cNvPr id="24" name="文本框 23"/>
          <p:cNvSpPr txBox="1"/>
          <p:nvPr/>
        </p:nvSpPr>
        <p:spPr>
          <a:xfrm>
            <a:off x="1533054" y="3504565"/>
            <a:ext cx="9125893" cy="1497654"/>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全会指出，进一步全面深化改革的总目标是</a:t>
            </a:r>
            <a:r>
              <a:rPr lang="zh-CN" altLang="en-US" b="1" dirty="0">
                <a:solidFill>
                  <a:srgbClr val="C00000"/>
                </a:solidFill>
                <a:latin typeface="思源黑体 CN Bold" panose="020B0800000000000000" pitchFamily="34" charset="-122"/>
                <a:ea typeface="思源黑体 CN Bold" panose="020B0800000000000000" pitchFamily="34" charset="-122"/>
              </a:rPr>
              <a:t>“继续完善和发展中国特色社会主义制度，推进国家治理体系和治理能力现代化”</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。同时，锚定到</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2035</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年要实现的改革目标，重点部署未来</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5</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年，明确“到二〇二九年中华人民共和国成立八十周年时，完成本决定提出的改革任务”。</a:t>
            </a:r>
          </a:p>
        </p:txBody>
      </p:sp>
      <p:sp>
        <p:nvSpPr>
          <p:cNvPr id="27" name="文本框 26"/>
          <p:cNvSpPr txBox="1"/>
          <p:nvPr/>
        </p:nvSpPr>
        <p:spPr>
          <a:xfrm>
            <a:off x="1533054" y="5067597"/>
            <a:ext cx="9125893"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党的二十届三中全会具有继往开来的里程碑意义</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既是党的十八届三中全会以来全面深化改革的实践续篇，也是新征程推进中国式现代化的时代新篇。</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456563"/>
            <a:ext cx="8153090" cy="527838"/>
          </a:xfrm>
        </p:spPr>
        <p:txBody>
          <a:bodyPr/>
          <a:lstStyle/>
          <a:p>
            <a:r>
              <a:rPr lang="zh-CN" altLang="en-US" dirty="0"/>
              <a:t>（三）深刻理解新一轮改革战略重点任务</a:t>
            </a:r>
          </a:p>
        </p:txBody>
      </p:sp>
      <p:sp>
        <p:nvSpPr>
          <p:cNvPr id="32"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7" name="矩形: 圆角 6"/>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6"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35" name="文本框 34"/>
          <p:cNvSpPr txBox="1"/>
          <p:nvPr/>
        </p:nvSpPr>
        <p:spPr>
          <a:xfrm>
            <a:off x="1731586" y="1243495"/>
            <a:ext cx="8769309" cy="400110"/>
          </a:xfrm>
          <a:prstGeom prst="rect">
            <a:avLst/>
          </a:prstGeom>
          <a:noFill/>
        </p:spPr>
        <p:txBody>
          <a:bodyPr wrap="square">
            <a:spAutoFit/>
          </a:bodyPr>
          <a:lstStyle>
            <a:defPPr>
              <a:defRPr lang="zh-CN"/>
            </a:defPPr>
            <a:lvl1pPr algn="ctr">
              <a:defRPr sz="2000" b="1">
                <a:solidFill>
                  <a:schemeClr val="bg1"/>
                </a:solidFill>
                <a:latin typeface="+mn-ea"/>
              </a:defRPr>
            </a:lvl1pPr>
          </a:lstStyle>
          <a:p>
            <a:r>
              <a:rPr lang="zh-CN" altLang="en-US" spc="-100" dirty="0">
                <a:latin typeface="思源黑体 CN Bold" panose="020B0800000000000000" pitchFamily="34" charset="-122"/>
                <a:ea typeface="思源黑体 CN Bold" panose="020B0800000000000000" pitchFamily="34" charset="-122"/>
              </a:rPr>
              <a:t>第二，总结宝贵经验，以“六个坚持”指明进一步全面深化改革必须贯彻的原则</a:t>
            </a:r>
          </a:p>
        </p:txBody>
      </p:sp>
      <p:sp>
        <p:nvSpPr>
          <p:cNvPr id="2" name="文本框 1"/>
          <p:cNvSpPr txBox="1"/>
          <p:nvPr/>
        </p:nvSpPr>
        <p:spPr>
          <a:xfrm>
            <a:off x="4979875" y="2745558"/>
            <a:ext cx="6245630" cy="1857753"/>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全会高度评价新时代以来全面深化改革的成功实践和伟大成就，同时以</a:t>
            </a:r>
            <a:r>
              <a:rPr lang="zh-CN" altLang="en-US" b="1" dirty="0">
                <a:solidFill>
                  <a:srgbClr val="C00000"/>
                </a:solidFill>
                <a:latin typeface="思源黑体 CN Bold" panose="020B0800000000000000" pitchFamily="34" charset="-122"/>
                <a:ea typeface="思源黑体 CN Bold" panose="020B0800000000000000" pitchFamily="34" charset="-122"/>
              </a:rPr>
              <a:t>“六个坚持”</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深刻总结改革开放以来特别是新时代全面深化改革的宝贵经验</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坚持党的全面领导、坚持以人民为中心、坚持守正创新、坚持以制度建设为主线、坚持全面依法治国、坚持系统观念”。</a:t>
            </a:r>
            <a:endPar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
        <p:nvSpPr>
          <p:cNvPr id="3" name="文本框 2"/>
          <p:cNvSpPr txBox="1"/>
          <p:nvPr/>
        </p:nvSpPr>
        <p:spPr>
          <a:xfrm>
            <a:off x="4979875" y="4792941"/>
            <a:ext cx="6245630"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新时代以来，以习近平同志为核心的党中央以巨大的政治勇气和智慧，把中国特色社会主义改革理论和改革实践推进到新的广度和深度。</a:t>
            </a:r>
            <a:endPar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pic>
        <p:nvPicPr>
          <p:cNvPr id="1026" name="Picture 2" descr="快来打卡！党的二十大报告中的新表述新概括新论断 - 国内动态 - 华声新闻 - 华声在线"/>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6851" y="2346931"/>
            <a:ext cx="2936305" cy="4217033"/>
          </a:xfrm>
          <a:prstGeom prst="rect">
            <a:avLst/>
          </a:prstGeom>
          <a:noFill/>
          <a:extLst>
            <a:ext uri="{909E8E84-426E-40DD-AFC4-6F175D3DCCD1}">
              <a14:hiddenFill xmlns:a14="http://schemas.microsoft.com/office/drawing/2010/main">
                <a:solidFill>
                  <a:srgbClr val="FFFFFF"/>
                </a:solidFill>
              </a14:hiddenFill>
            </a:ext>
          </a:extLst>
        </p:spPr>
      </p:pic>
      <p:pic>
        <p:nvPicPr>
          <p:cNvPr id="25" name="图片 24" descr="党政边界 (1)"/>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456563"/>
            <a:ext cx="8153090" cy="527838"/>
          </a:xfrm>
        </p:spPr>
        <p:txBody>
          <a:bodyPr/>
          <a:lstStyle/>
          <a:p>
            <a:r>
              <a:rPr lang="zh-CN" altLang="en-US" dirty="0"/>
              <a:t>（三）深刻理解新一轮改革战略重点任务</a:t>
            </a:r>
          </a:p>
        </p:txBody>
      </p:sp>
      <p:sp>
        <p:nvSpPr>
          <p:cNvPr id="32"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7" name="矩形: 圆角 6"/>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25" name="图片 24" descr="党政边界 (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
        <p:nvSpPr>
          <p:cNvPr id="26"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35" name="文本框 34"/>
          <p:cNvSpPr txBox="1"/>
          <p:nvPr/>
        </p:nvSpPr>
        <p:spPr>
          <a:xfrm>
            <a:off x="1741111" y="1243495"/>
            <a:ext cx="8690727" cy="400110"/>
          </a:xfrm>
          <a:prstGeom prst="rect">
            <a:avLst/>
          </a:prstGeom>
          <a:noFill/>
        </p:spPr>
        <p:txBody>
          <a:bodyPr wrap="square">
            <a:spAutoFit/>
          </a:bodyPr>
          <a:lstStyle/>
          <a:p>
            <a:pPr algn="ctr"/>
            <a:r>
              <a:rPr lang="zh-CN" altLang="en-US" sz="2000" b="1" spc="-100" dirty="0">
                <a:solidFill>
                  <a:schemeClr val="bg1"/>
                </a:solidFill>
                <a:latin typeface="思源黑体 CN Bold" panose="020B0800000000000000" pitchFamily="34" charset="-122"/>
                <a:ea typeface="思源黑体 CN Bold" panose="020B0800000000000000" pitchFamily="34" charset="-122"/>
              </a:rPr>
              <a:t>第二，总结宝贵经验，以“六个坚持”指明进一步全面深化改革必须贯彻的原则</a:t>
            </a:r>
          </a:p>
        </p:txBody>
      </p:sp>
      <p:sp>
        <p:nvSpPr>
          <p:cNvPr id="2" name="文本框 1"/>
          <p:cNvSpPr txBox="1"/>
          <p:nvPr/>
        </p:nvSpPr>
        <p:spPr>
          <a:xfrm>
            <a:off x="1533054" y="2337159"/>
            <a:ext cx="5762607"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如今，改革的思想基础、实践基础、制度基础、民心基础更加坚实。</a:t>
            </a:r>
          </a:p>
        </p:txBody>
      </p:sp>
      <p:sp>
        <p:nvSpPr>
          <p:cNvPr id="3" name="文本框 2"/>
          <p:cNvSpPr txBox="1"/>
          <p:nvPr/>
        </p:nvSpPr>
        <p:spPr>
          <a:xfrm>
            <a:off x="1533054" y="3224416"/>
            <a:ext cx="5762607"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在改革实践中不断推进理论创新，以理论创新指引新的改革实践。</a:t>
            </a:r>
          </a:p>
        </p:txBody>
      </p:sp>
      <p:sp>
        <p:nvSpPr>
          <p:cNvPr id="4" name="文本框 3"/>
          <p:cNvSpPr txBox="1"/>
          <p:nvPr/>
        </p:nvSpPr>
        <p:spPr>
          <a:xfrm>
            <a:off x="1533054" y="4111673"/>
            <a:ext cx="5762607" cy="1503425"/>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“六个坚持”的重大原则，</a:t>
            </a:r>
            <a:r>
              <a:rPr lang="zh-CN" altLang="en-US" b="1" dirty="0">
                <a:solidFill>
                  <a:srgbClr val="C00000"/>
                </a:solidFill>
                <a:latin typeface="思源黑体 CN Bold" panose="020B0800000000000000" pitchFamily="34" charset="-122"/>
                <a:ea typeface="思源黑体 CN Bold" panose="020B0800000000000000" pitchFamily="34" charset="-122"/>
              </a:rPr>
              <a:t>充分体现了习近平新时代中国特色社会主义思想的世界观、方法论和贯穿其中的立场观点方法</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，进一步深化了我们党对改革规律的认识，是新征程上进一步全面深化改革的重要遵循。</a:t>
            </a:r>
          </a:p>
        </p:txBody>
      </p:sp>
      <p:pic>
        <p:nvPicPr>
          <p:cNvPr id="2050" name="Picture 2" descr="点赞我的城，致敬我的国！ - 青岛新闻网"/>
          <p:cNvPicPr>
            <a:picLocks noChangeAspect="1" noChangeArrowheads="1"/>
          </p:cNvPicPr>
          <p:nvPr/>
        </p:nvPicPr>
        <p:blipFill rotWithShape="1">
          <a:blip r:embed="rId5">
            <a:extLst>
              <a:ext uri="{28A0092B-C50C-407E-A947-70E740481C1C}">
                <a14:useLocalDpi xmlns:a14="http://schemas.microsoft.com/office/drawing/2010/main" val="0"/>
              </a:ext>
            </a:extLst>
          </a:blip>
          <a:srcRect l="15567" r="37020"/>
          <a:stretch>
            <a:fillRect/>
          </a:stretch>
        </p:blipFill>
        <p:spPr bwMode="auto">
          <a:xfrm>
            <a:off x="8126365" y="2073376"/>
            <a:ext cx="2739632" cy="3911308"/>
          </a:xfrm>
          <a:prstGeom prst="rect">
            <a:avLst/>
          </a:prstGeom>
          <a:noFill/>
          <a:ln w="25400">
            <a:gradFill>
              <a:gsLst>
                <a:gs pos="0">
                  <a:srgbClr val="E74134"/>
                </a:gs>
                <a:gs pos="100000">
                  <a:srgbClr val="EC633F">
                    <a:alpha val="0"/>
                  </a:srgbClr>
                </a:gs>
              </a:gsLst>
              <a:lin ang="5400000" scaled="1"/>
            </a:gradFill>
          </a:ln>
          <a:effectLst>
            <a:reflection blurRad="38100" stA="50000" endA="300" endPos="6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456563"/>
            <a:ext cx="8153090" cy="527838"/>
          </a:xfrm>
        </p:spPr>
        <p:txBody>
          <a:bodyPr/>
          <a:lstStyle/>
          <a:p>
            <a:r>
              <a:rPr lang="zh-CN" altLang="en-US" dirty="0"/>
              <a:t>（三）深刻理解新一轮改革战略重点任务</a:t>
            </a:r>
          </a:p>
        </p:txBody>
      </p:sp>
      <p:sp>
        <p:nvSpPr>
          <p:cNvPr id="32"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7" name="矩形: 圆角 6"/>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25" name="图片 24" descr="党政边界 (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
        <p:nvSpPr>
          <p:cNvPr id="26"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35" name="文本框 34"/>
          <p:cNvSpPr txBox="1"/>
          <p:nvPr/>
        </p:nvSpPr>
        <p:spPr>
          <a:xfrm>
            <a:off x="1925280" y="1243495"/>
            <a:ext cx="8341441" cy="400110"/>
          </a:xfrm>
          <a:prstGeom prst="rect">
            <a:avLst/>
          </a:prstGeom>
          <a:noFill/>
        </p:spPr>
        <p:txBody>
          <a:bodyPr wrap="square">
            <a:spAutoFit/>
          </a:bodyPr>
          <a:lstStyle/>
          <a:p>
            <a:pPr algn="ctr"/>
            <a:r>
              <a:rPr lang="zh-CN" altLang="en-US" sz="2000" b="1" dirty="0">
                <a:solidFill>
                  <a:schemeClr val="bg1"/>
                </a:solidFill>
                <a:latin typeface="思源黑体 CN Bold" panose="020B0800000000000000" pitchFamily="34" charset="-122"/>
                <a:ea typeface="思源黑体 CN Bold" panose="020B0800000000000000" pitchFamily="34" charset="-122"/>
              </a:rPr>
              <a:t>第三，回应社会期待，牵住经济体制改革“牛鼻子”</a:t>
            </a:r>
          </a:p>
        </p:txBody>
      </p:sp>
      <p:sp>
        <p:nvSpPr>
          <p:cNvPr id="3" name="文本框 2"/>
          <p:cNvSpPr txBox="1"/>
          <p:nvPr/>
        </p:nvSpPr>
        <p:spPr>
          <a:xfrm>
            <a:off x="5055314" y="2186603"/>
            <a:ext cx="6277446"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面对纷繁复杂的国际国内形势，面对新一轮科技革命和产业变革，面对人民群众新期待，</a:t>
            </a:r>
            <a:r>
              <a:rPr lang="zh-CN" altLang="en-US" b="1" dirty="0">
                <a:solidFill>
                  <a:srgbClr val="C00000"/>
                </a:solidFill>
                <a:latin typeface="思源黑体 CN Bold" panose="020B0800000000000000" pitchFamily="34" charset="-122"/>
                <a:ea typeface="思源黑体 CN Bold" panose="020B0800000000000000" pitchFamily="34" charset="-122"/>
              </a:rPr>
              <a:t>必须把进一步全面深化改革作为稳大局、应变局、开新局的重要抓手。</a:t>
            </a:r>
          </a:p>
        </p:txBody>
      </p:sp>
      <p:sp>
        <p:nvSpPr>
          <p:cNvPr id="4" name="文本框 3"/>
          <p:cNvSpPr txBox="1"/>
          <p:nvPr/>
        </p:nvSpPr>
        <p:spPr>
          <a:xfrm>
            <a:off x="5055314" y="3324159"/>
            <a:ext cx="6277446"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此次全会坚持目标导向和问题导向相结合，对进一步全面深化改革做出系统部署。</a:t>
            </a:r>
          </a:p>
        </p:txBody>
      </p:sp>
      <p:sp>
        <p:nvSpPr>
          <p:cNvPr id="8" name="文本框 7"/>
          <p:cNvSpPr txBox="1"/>
          <p:nvPr/>
        </p:nvSpPr>
        <p:spPr>
          <a:xfrm>
            <a:off x="5055314" y="4101616"/>
            <a:ext cx="6277446" cy="1497654"/>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从全会公报可以看到，经济体制改革的内容是重中之重，十分注重发挥经济体制改革的牵引作用。一个目标格外醒目：“到二〇三五年，全面建成高水平社会主义市场经济体制”。</a:t>
            </a:r>
          </a:p>
        </p:txBody>
      </p:sp>
      <p:sp>
        <p:nvSpPr>
          <p:cNvPr id="9" name="文本框 8"/>
          <p:cNvSpPr txBox="1"/>
          <p:nvPr/>
        </p:nvSpPr>
        <p:spPr>
          <a:xfrm>
            <a:off x="5055314" y="5599270"/>
            <a:ext cx="6277446" cy="369332"/>
          </a:xfrm>
          <a:prstGeom prst="rect">
            <a:avLst/>
          </a:prstGeom>
          <a:noFill/>
        </p:spPr>
        <p:txBody>
          <a:bodyPr wrap="square">
            <a:spAutoFit/>
          </a:bodyPr>
          <a:lstStyle/>
          <a:p>
            <a:pPr marL="285750" indent="-285750" algn="just">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这是</a:t>
            </a:r>
            <a:r>
              <a:rPr lang="zh-CN" altLang="en-US" b="1" dirty="0">
                <a:solidFill>
                  <a:srgbClr val="C00000"/>
                </a:solidFill>
                <a:latin typeface="思源黑体 CN Bold" panose="020B0800000000000000" pitchFamily="34" charset="-122"/>
                <a:ea typeface="思源黑体 CN Bold" panose="020B0800000000000000" pitchFamily="34" charset="-122"/>
              </a:rPr>
              <a:t>“七个聚焦”</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之首，而且时间表和路线图十分清晰。</a:t>
            </a:r>
          </a:p>
        </p:txBody>
      </p:sp>
      <p:pic>
        <p:nvPicPr>
          <p:cNvPr id="18" name="Picture 2" descr="读创--设施“硬联通” 机制“软联通”——新基建夯实粤港澳大湾区高质量发展基础"/>
          <p:cNvPicPr>
            <a:picLocks noChangeArrowheads="1"/>
          </p:cNvPicPr>
          <p:nvPr/>
        </p:nvPicPr>
        <p:blipFill rotWithShape="1">
          <a:blip r:embed="rId5">
            <a:extLst>
              <a:ext uri="{28A0092B-C50C-407E-A947-70E740481C1C}">
                <a14:useLocalDpi xmlns:a14="http://schemas.microsoft.com/office/drawing/2010/main" val="0"/>
              </a:ext>
            </a:extLst>
          </a:blip>
          <a:srcRect l="11628" r="7933"/>
          <a:stretch>
            <a:fillRect/>
          </a:stretch>
        </p:blipFill>
        <p:spPr bwMode="auto">
          <a:xfrm>
            <a:off x="1391267" y="2263332"/>
            <a:ext cx="3390092" cy="3696026"/>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a:lstStyle/>
          <a:p>
            <a:pPr algn="ctr"/>
            <a:r>
              <a:rPr lang="zh-CN" altLang="en-US" sz="2600" b="1" dirty="0">
                <a:latin typeface="思源黑体 CN Bold" panose="020B0800000000000000" pitchFamily="34" charset="-122"/>
                <a:ea typeface="思源黑体 CN Bold" panose="020B0800000000000000" pitchFamily="34" charset="-122"/>
              </a:rPr>
              <a:t>第一章</a:t>
            </a:r>
          </a:p>
        </p:txBody>
      </p:sp>
      <p:sp>
        <p:nvSpPr>
          <p:cNvPr id="12" name="文本占位符 11"/>
          <p:cNvSpPr>
            <a:spLocks noGrp="1"/>
          </p:cNvSpPr>
          <p:nvPr>
            <p:ph type="body" idx="1"/>
          </p:nvPr>
        </p:nvSpPr>
        <p:spPr>
          <a:xfrm>
            <a:off x="2057710" y="456563"/>
            <a:ext cx="8153090" cy="527838"/>
          </a:xfrm>
        </p:spPr>
        <p:txBody>
          <a:bodyPr/>
          <a:lstStyle/>
          <a:p>
            <a:r>
              <a:rPr lang="zh-CN" altLang="en-US" dirty="0"/>
              <a:t>（三）深刻理解新一轮改革战略重点任务</a:t>
            </a:r>
          </a:p>
        </p:txBody>
      </p:sp>
      <p:sp>
        <p:nvSpPr>
          <p:cNvPr id="32"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7" name="矩形: 圆角 6"/>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25" name="图片 24" descr="党政边界 (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
        <p:nvSpPr>
          <p:cNvPr id="26"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35" name="文本框 34"/>
          <p:cNvSpPr txBox="1"/>
          <p:nvPr/>
        </p:nvSpPr>
        <p:spPr>
          <a:xfrm>
            <a:off x="1925280" y="1243495"/>
            <a:ext cx="8341441" cy="400110"/>
          </a:xfrm>
          <a:prstGeom prst="rect">
            <a:avLst/>
          </a:prstGeom>
          <a:noFill/>
        </p:spPr>
        <p:txBody>
          <a:bodyPr wrap="square">
            <a:spAutoFit/>
          </a:bodyPr>
          <a:lstStyle/>
          <a:p>
            <a:pPr algn="ctr"/>
            <a:r>
              <a:rPr lang="zh-CN" altLang="en-US" sz="2000" b="1" dirty="0">
                <a:solidFill>
                  <a:schemeClr val="bg1"/>
                </a:solidFill>
                <a:latin typeface="思源黑体 CN Bold" panose="020B0800000000000000" pitchFamily="34" charset="-122"/>
                <a:ea typeface="思源黑体 CN Bold" panose="020B0800000000000000" pitchFamily="34" charset="-122"/>
              </a:rPr>
              <a:t>第三，回应社会期待，牵住经济体制改革“牛鼻子”</a:t>
            </a:r>
          </a:p>
        </p:txBody>
      </p:sp>
      <p:sp>
        <p:nvSpPr>
          <p:cNvPr id="8" name="文本框 7"/>
          <p:cNvSpPr txBox="1"/>
          <p:nvPr/>
        </p:nvSpPr>
        <p:spPr>
          <a:xfrm>
            <a:off x="1189683" y="2186603"/>
            <a:ext cx="6439371"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全会以新发展理念引领改革，</a:t>
            </a:r>
            <a:r>
              <a:rPr lang="zh-CN" altLang="en-US" b="1" dirty="0">
                <a:solidFill>
                  <a:srgbClr val="C00000"/>
                </a:solidFill>
                <a:latin typeface="思源黑体 CN Bold" panose="020B0800000000000000" pitchFamily="34" charset="-122"/>
                <a:ea typeface="思源黑体 CN Bold" panose="020B0800000000000000" pitchFamily="34" charset="-122"/>
              </a:rPr>
              <a:t>聚焦推动高质量发展的突破口和关键点，</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为不断开创高质量发展新局面注入改革动力。</a:t>
            </a:r>
          </a:p>
        </p:txBody>
      </p:sp>
      <p:sp>
        <p:nvSpPr>
          <p:cNvPr id="9" name="文本框 8"/>
          <p:cNvSpPr txBox="1"/>
          <p:nvPr/>
        </p:nvSpPr>
        <p:spPr>
          <a:xfrm>
            <a:off x="1189683" y="3168659"/>
            <a:ext cx="6439371" cy="1497654"/>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教育、科技、人才是中国式现代化的基础性、战略性支撑。全会把创新摆在突出位置，</a:t>
            </a:r>
            <a:r>
              <a:rPr lang="zh-CN" altLang="en-US" b="1" dirty="0">
                <a:solidFill>
                  <a:srgbClr val="C00000"/>
                </a:solidFill>
                <a:latin typeface="思源黑体 CN Bold" panose="020B0800000000000000" pitchFamily="34" charset="-122"/>
                <a:ea typeface="思源黑体 CN Bold" panose="020B0800000000000000" pitchFamily="34" charset="-122"/>
              </a:rPr>
              <a:t>鲜明提出“统筹推进教育科技人才体制机制一体改革”</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，这是继党的二十大对教育、科技、人才进行专章部署后，又一项重大战略部署。</a:t>
            </a:r>
          </a:p>
        </p:txBody>
      </p:sp>
      <p:sp>
        <p:nvSpPr>
          <p:cNvPr id="18" name="文本框 17"/>
          <p:cNvSpPr txBox="1"/>
          <p:nvPr/>
        </p:nvSpPr>
        <p:spPr>
          <a:xfrm>
            <a:off x="1189683" y="4870911"/>
            <a:ext cx="10065451"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在重点推进经济体制改革的同时，统筹谋划好其他各领域改革，充分彰显进一步全面深化改革“更加注重系统集成，更加注重突出重点，更加注重改革实效”的鲜明特征。</a:t>
            </a:r>
          </a:p>
        </p:txBody>
      </p:sp>
      <p:pic>
        <p:nvPicPr>
          <p:cNvPr id="3074" name="Picture 2" descr="以深化经济体制改革促经济稳健发展-德行教育官网"/>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9938" y="2335767"/>
            <a:ext cx="3335196" cy="1915964"/>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5005388" y="1542415"/>
            <a:ext cx="2181225" cy="1784350"/>
          </a:xfrm>
          <a:prstGeom prst="rect">
            <a:avLst/>
          </a:prstGeom>
          <a:noFill/>
          <a:ln>
            <a:noFill/>
          </a:ln>
        </p:spPr>
        <p:txBody>
          <a:bodyPr wrap="square" rtlCol="0">
            <a:prstTxWarp prst="textPlain">
              <a:avLst/>
            </a:prstTxWarp>
            <a:noAutofit/>
          </a:bodyPr>
          <a:lstStyle/>
          <a:p>
            <a:r>
              <a:rPr lang="en-US" altLang="zh-CN" sz="9600" dirty="0">
                <a:ln w="28575">
                  <a:noFill/>
                </a:ln>
                <a:gradFill>
                  <a:gsLst>
                    <a:gs pos="0">
                      <a:srgbClr val="E53530"/>
                    </a:gs>
                    <a:gs pos="61000">
                      <a:srgbClr val="FFD02B">
                        <a:alpha val="0"/>
                      </a:srgbClr>
                    </a:gs>
                  </a:gsLst>
                  <a:lin ang="5400000" scaled="0"/>
                </a:gra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02</a:t>
            </a:r>
          </a:p>
        </p:txBody>
      </p:sp>
      <p:sp>
        <p:nvSpPr>
          <p:cNvPr id="15" name="椭圆 14"/>
          <p:cNvSpPr/>
          <p:nvPr>
            <p:custDataLst>
              <p:tags r:id="rId2"/>
            </p:custDataLst>
          </p:nvPr>
        </p:nvSpPr>
        <p:spPr>
          <a:xfrm>
            <a:off x="2031365" y="3326765"/>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00480" y="2574925"/>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83090" y="2409825"/>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592435" y="3241040"/>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 name="文本框 1"/>
          <p:cNvSpPr txBox="1"/>
          <p:nvPr>
            <p:custDataLst>
              <p:tags r:id="rId6"/>
            </p:custDataLst>
          </p:nvPr>
        </p:nvSpPr>
        <p:spPr>
          <a:xfrm>
            <a:off x="1172210" y="2399427"/>
            <a:ext cx="9719310" cy="1870192"/>
          </a:xfrm>
          <a:prstGeom prst="rect">
            <a:avLst/>
          </a:prstGeom>
          <a:noFill/>
        </p:spPr>
        <p:txBody>
          <a:bodyPr wrap="square" rtlCol="0">
            <a:spAutoFit/>
          </a:bodyPr>
          <a:lstStyle>
            <a:defPPr>
              <a:defRPr lang="zh-CN"/>
            </a:defPPr>
            <a:lvl1pPr algn="ctr">
              <a:lnSpc>
                <a:spcPts val="7200"/>
              </a:lnSpc>
              <a:defRPr sz="4800" b="1" spc="450">
                <a:ln>
                  <a:solidFill>
                    <a:schemeClr val="accent6">
                      <a:lumMod val="60000"/>
                      <a:lumOff val="4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围绕中国式现代化全面深化改革</a:t>
            </a:r>
            <a:endPar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系统把握</a:t>
            </a:r>
            <a:r>
              <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rPr>
              <a:t>《</a:t>
            </a:r>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决定</a:t>
            </a:r>
            <a:r>
              <a:rPr lang="en-US" altLang="zh-CN" dirty="0">
                <a:latin typeface="思源黑体 CN Bold" panose="020B0800000000000000" pitchFamily="34" charset="-122"/>
                <a:ea typeface="思源黑体 CN Bold" panose="020B0800000000000000" pitchFamily="34" charset="-122"/>
                <a:sym typeface="HarmonyOS Sans SC" panose="00000500000000000000" pitchFamily="2" charset="-122"/>
              </a:rPr>
              <a:t>》</a:t>
            </a:r>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重点内容</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sp>
        <p:nvSpPr>
          <p:cNvPr id="4" name="圆角矩形 34"/>
          <p:cNvSpPr/>
          <p:nvPr/>
        </p:nvSpPr>
        <p:spPr>
          <a:xfrm>
            <a:off x="1553520" y="484774"/>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724453"/>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9" name="矩形: 圆角 8"/>
          <p:cNvSpPr/>
          <p:nvPr/>
        </p:nvSpPr>
        <p:spPr>
          <a:xfrm>
            <a:off x="495300" y="561886"/>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10" name="图片 9" descr="党政边界 (1)"/>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flipH="1">
            <a:off x="0" y="5850987"/>
            <a:ext cx="12192000" cy="1018345"/>
          </a:xfrm>
          <a:prstGeom prst="rect">
            <a:avLst/>
          </a:prstGeom>
        </p:spPr>
      </p:pic>
      <p:sp>
        <p:nvSpPr>
          <p:cNvPr id="11" name="任意多边形 2"/>
          <p:cNvSpPr/>
          <p:nvPr/>
        </p:nvSpPr>
        <p:spPr>
          <a:xfrm rot="16200000">
            <a:off x="313542" y="1011743"/>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文本框 12"/>
          <p:cNvSpPr txBox="1"/>
          <p:nvPr/>
        </p:nvSpPr>
        <p:spPr>
          <a:xfrm>
            <a:off x="1315470" y="1824019"/>
            <a:ext cx="9885929" cy="3654334"/>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既是党的十八届三中全会以来全面深化改革的实践续篇，也是新征程推进中国式现代化的时代新篇，是我们党历史上又一重要纲领性文献。</a:t>
            </a:r>
            <a:endPar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Ø"/>
            </a:pPr>
            <a:endPar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Ø"/>
            </a:pPr>
            <a:r>
              <a:rPr lang="zh-CN" altLang="en-US"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在推进强国建设、民族复兴伟业的关键时期，</a:t>
            </a:r>
            <a:r>
              <a:rPr lang="en-US" altLang="zh-CN" sz="2000" b="1" dirty="0">
                <a:solidFill>
                  <a:srgbClr val="C00000"/>
                </a:solidFill>
                <a:latin typeface="思源黑体 CN Bold" panose="020B0800000000000000" pitchFamily="34" charset="-122"/>
                <a:ea typeface="思源黑体 CN Bold" panose="020B0800000000000000" pitchFamily="34" charset="-122"/>
              </a:rPr>
              <a:t>《</a:t>
            </a:r>
            <a:r>
              <a:rPr lang="zh-CN" altLang="en-US" sz="2000" b="1" dirty="0">
                <a:solidFill>
                  <a:srgbClr val="C00000"/>
                </a:solidFill>
                <a:latin typeface="思源黑体 CN Bold" panose="020B0800000000000000" pitchFamily="34" charset="-122"/>
                <a:ea typeface="思源黑体 CN Bold" panose="020B0800000000000000" pitchFamily="34" charset="-122"/>
              </a:rPr>
              <a:t>决定</a:t>
            </a:r>
            <a:r>
              <a:rPr lang="en-US" altLang="zh-CN" sz="2000" b="1" dirty="0">
                <a:solidFill>
                  <a:srgbClr val="C00000"/>
                </a:solidFill>
                <a:latin typeface="思源黑体 CN Bold" panose="020B0800000000000000" pitchFamily="34" charset="-122"/>
                <a:ea typeface="思源黑体 CN Bold" panose="020B0800000000000000" pitchFamily="34" charset="-122"/>
              </a:rPr>
              <a:t>》</a:t>
            </a:r>
            <a:r>
              <a:rPr lang="zh-CN" altLang="en-US" sz="2000" b="1" dirty="0">
                <a:solidFill>
                  <a:srgbClr val="C00000"/>
                </a:solidFill>
                <a:latin typeface="思源黑体 CN Bold" panose="020B0800000000000000" pitchFamily="34" charset="-122"/>
                <a:ea typeface="思源黑体 CN Bold" panose="020B0800000000000000" pitchFamily="34" charset="-122"/>
              </a:rPr>
              <a:t>深入分析了推进中国式现代化面临的新情况新问题，科学谋划了围绕中国式现代化进一步全面深化改革的总体部署，</a:t>
            </a:r>
            <a:r>
              <a:rPr lang="zh-CN" altLang="en-US"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在新征程上高高举起改革开放伟大旗帜。</a:t>
            </a:r>
            <a:endPar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Ø"/>
            </a:pPr>
            <a:endPar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Ø"/>
            </a:pPr>
            <a:r>
              <a:rPr lang="en-US" altLang="zh-CN"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2</a:t>
            </a:r>
            <a:r>
              <a:rPr lang="zh-CN" altLang="en-US" sz="2000" kern="100" dirty="0">
                <a:latin typeface="思源黑体 CN Bold" panose="020B0800000000000000" pitchFamily="34" charset="-122"/>
                <a:ea typeface="思源黑体 CN Bold" panose="020B0800000000000000" pitchFamily="34" charset="-122"/>
                <a:cs typeface="Times New Roman" panose="02020603050405020304" pitchFamily="18" charset="0"/>
              </a:rPr>
              <a:t>万余字的文件，勾画百年大党风华正茂、坚毅笃行的改革蓝图，见证中华儿女勇往直前、拼搏奋斗的铿锵足音。</a:t>
            </a:r>
          </a:p>
        </p:txBody>
      </p:sp>
      <p:sp>
        <p:nvSpPr>
          <p:cNvPr id="14" name="圆角矩形 34"/>
          <p:cNvSpPr/>
          <p:nvPr/>
        </p:nvSpPr>
        <p:spPr>
          <a:xfrm flipV="1">
            <a:off x="1750637" y="484774"/>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07" y="5289776"/>
            <a:ext cx="12244614" cy="1568224"/>
          </a:xfrm>
          <a:prstGeom prst="rect">
            <a:avLst/>
          </a:prstGeom>
        </p:spPr>
      </p:pic>
      <p:sp>
        <p:nvSpPr>
          <p:cNvPr id="45" name="矩形: 圆角 44"/>
          <p:cNvSpPr/>
          <p:nvPr/>
        </p:nvSpPr>
        <p:spPr>
          <a:xfrm>
            <a:off x="495300" y="1535457"/>
            <a:ext cx="11201400" cy="4379567"/>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（一）主要内容及总体结构</a:t>
            </a:r>
          </a:p>
        </p:txBody>
      </p:sp>
      <p:grpSp>
        <p:nvGrpSpPr>
          <p:cNvPr id="32" name="组合 31"/>
          <p:cNvGrpSpPr/>
          <p:nvPr/>
        </p:nvGrpSpPr>
        <p:grpSpPr>
          <a:xfrm rot="5400000">
            <a:off x="6068983" y="246607"/>
            <a:ext cx="54035" cy="3057967"/>
            <a:chOff x="6660195" y="2514600"/>
            <a:chExt cx="87024" cy="3700139"/>
          </a:xfrm>
        </p:grpSpPr>
        <p:cxnSp>
          <p:nvCxnSpPr>
            <p:cNvPr id="34" name="直接连接符 3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6660195" y="3406018"/>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8" name="文本框 7"/>
          <p:cNvSpPr txBox="1"/>
          <p:nvPr/>
        </p:nvSpPr>
        <p:spPr>
          <a:xfrm>
            <a:off x="4953785" y="2037735"/>
            <a:ext cx="6483749"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共</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15</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部分，</a:t>
            </a:r>
            <a:r>
              <a:rPr lang="zh-CN" altLang="en-US" b="1" dirty="0">
                <a:solidFill>
                  <a:srgbClr val="C00000"/>
                </a:solidFill>
                <a:latin typeface="思源黑体 CN Bold" panose="020B0800000000000000" pitchFamily="34" charset="-122"/>
                <a:ea typeface="思源黑体 CN Bold" panose="020B0800000000000000" pitchFamily="34" charset="-122"/>
              </a:rPr>
              <a:t>可分为“</a:t>
            </a:r>
            <a:r>
              <a:rPr lang="en-US" altLang="zh-CN" b="1" dirty="0">
                <a:solidFill>
                  <a:srgbClr val="C00000"/>
                </a:solidFill>
                <a:latin typeface="思源黑体 CN Bold" panose="020B0800000000000000" pitchFamily="34" charset="-122"/>
                <a:ea typeface="思源黑体 CN Bold" panose="020B0800000000000000" pitchFamily="34" charset="-122"/>
              </a:rPr>
              <a:t>1+13+1”</a:t>
            </a:r>
            <a:r>
              <a:rPr lang="zh-CN" altLang="en-US" b="1" dirty="0">
                <a:solidFill>
                  <a:srgbClr val="C00000"/>
                </a:solidFill>
                <a:latin typeface="思源黑体 CN Bold" panose="020B0800000000000000" pitchFamily="34" charset="-122"/>
                <a:ea typeface="思源黑体 CN Bold" panose="020B0800000000000000" pitchFamily="34" charset="-122"/>
              </a:rPr>
              <a:t>三大板块。</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第一板块是总论，主要阐述进一步全面深化改革、推进中国式现代化的重大意义和总体要求。</a:t>
            </a:r>
          </a:p>
        </p:txBody>
      </p:sp>
      <p:sp>
        <p:nvSpPr>
          <p:cNvPr id="9" name="文本框 8"/>
          <p:cNvSpPr txBox="1"/>
          <p:nvPr/>
        </p:nvSpPr>
        <p:spPr>
          <a:xfrm>
            <a:off x="4953785" y="3248293"/>
            <a:ext cx="6483749"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第二板块是分论，</a:t>
            </a:r>
            <a:r>
              <a:rPr lang="zh-CN" altLang="en-US" b="1" dirty="0">
                <a:solidFill>
                  <a:srgbClr val="C00000"/>
                </a:solidFill>
                <a:latin typeface="思源黑体 CN Bold" panose="020B0800000000000000" pitchFamily="34" charset="-122"/>
                <a:ea typeface="思源黑体 CN Bold" panose="020B0800000000000000" pitchFamily="34" charset="-122"/>
              </a:rPr>
              <a:t>以经济体制改革为牵引，全面部署各领域各方面的改革。</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第三板块主要讲加强党对改革的领导、深化党的建设制度改革。</a:t>
            </a:r>
          </a:p>
        </p:txBody>
      </p:sp>
      <p:sp>
        <p:nvSpPr>
          <p:cNvPr id="19" name="文本框 18"/>
          <p:cNvSpPr txBox="1"/>
          <p:nvPr/>
        </p:nvSpPr>
        <p:spPr>
          <a:xfrm>
            <a:off x="4953785" y="4458851"/>
            <a:ext cx="6483749"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共提出</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300</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多项重要改革举措，</a:t>
            </a:r>
            <a:r>
              <a:rPr lang="zh-CN" altLang="en-US" b="1" dirty="0">
                <a:solidFill>
                  <a:srgbClr val="C00000"/>
                </a:solidFill>
                <a:latin typeface="思源黑体 CN Bold" panose="020B0800000000000000" pitchFamily="34" charset="-122"/>
                <a:ea typeface="思源黑体 CN Bold" panose="020B0800000000000000" pitchFamily="34" charset="-122"/>
              </a:rPr>
              <a:t>都是涉及体制、机制、制度层面的内容，</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其中有的是对过去改革举措的完善和提升，有的是根据实践需要和试点探索新提出的改革举措。</a:t>
            </a:r>
          </a:p>
        </p:txBody>
      </p:sp>
      <p:pic>
        <p:nvPicPr>
          <p:cNvPr id="20" name="Picture 2" descr="胡小武：长三角一体化国家战略中的城市定位"/>
          <p:cNvPicPr>
            <a:picLocks noChangeAspect="1" noChangeArrowheads="1"/>
          </p:cNvPicPr>
          <p:nvPr/>
        </p:nvPicPr>
        <p:blipFill rotWithShape="1">
          <a:blip r:embed="rId5">
            <a:extLst>
              <a:ext uri="{28A0092B-C50C-407E-A947-70E740481C1C}">
                <a14:useLocalDpi xmlns:a14="http://schemas.microsoft.com/office/drawing/2010/main" val="0"/>
              </a:ext>
            </a:extLst>
          </a:blip>
          <a:srcRect l="18578" r="18661"/>
          <a:stretch>
            <a:fillRect/>
          </a:stretch>
        </p:blipFill>
        <p:spPr bwMode="auto">
          <a:xfrm>
            <a:off x="766926" y="2056837"/>
            <a:ext cx="3940634" cy="3539565"/>
          </a:xfrm>
          <a:prstGeom prst="roundRect">
            <a:avLst>
              <a:gd name="adj" fmla="val 5356"/>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（一）主要内容及总体结构</a:t>
            </a:r>
          </a:p>
        </p:txBody>
      </p:sp>
      <p:sp>
        <p:nvSpPr>
          <p:cNvPr id="3" name="矩形: 圆角 2"/>
          <p:cNvSpPr/>
          <p:nvPr/>
        </p:nvSpPr>
        <p:spPr>
          <a:xfrm>
            <a:off x="8084892" y="1430103"/>
            <a:ext cx="3611808" cy="4667402"/>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cxnSp>
        <p:nvCxnSpPr>
          <p:cNvPr id="4" name="直接连接符 3"/>
          <p:cNvCxnSpPr/>
          <p:nvPr/>
        </p:nvCxnSpPr>
        <p:spPr>
          <a:xfrm>
            <a:off x="791124" y="1828237"/>
            <a:ext cx="0" cy="4041521"/>
          </a:xfrm>
          <a:prstGeom prst="line">
            <a:avLst/>
          </a:prstGeom>
          <a:ln w="9525">
            <a:gradFill>
              <a:gsLst>
                <a:gs pos="0">
                  <a:srgbClr val="C00000"/>
                </a:gs>
                <a:gs pos="100000">
                  <a:srgbClr val="C00000">
                    <a:alpha val="0"/>
                  </a:srgbClr>
                </a:gs>
              </a:gsLst>
              <a:lin ang="5400000" scaled="1"/>
            </a:gradFill>
            <a:prstDash val="dash"/>
          </a:ln>
        </p:spPr>
        <p:style>
          <a:lnRef idx="1">
            <a:schemeClr val="accent1"/>
          </a:lnRef>
          <a:fillRef idx="0">
            <a:schemeClr val="accent1"/>
          </a:fillRef>
          <a:effectRef idx="0">
            <a:schemeClr val="accent1"/>
          </a:effectRef>
          <a:fontRef idx="minor">
            <a:schemeClr val="tx1"/>
          </a:fontRef>
        </p:style>
      </p:cxnSp>
      <p:pic>
        <p:nvPicPr>
          <p:cNvPr id="4098" name="Picture 2" descr="深圳市华强北赛格大厦|摄影|环境/建筑摄影|自导 - 原创作品 - 站酷 (ZCOOL)"/>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585" b="12654"/>
          <a:stretch>
            <a:fillRect/>
          </a:stretch>
        </p:blipFill>
        <p:spPr bwMode="auto">
          <a:xfrm>
            <a:off x="8429185" y="1801785"/>
            <a:ext cx="2923223" cy="3924038"/>
          </a:xfrm>
          <a:prstGeom prst="rect">
            <a:avLst/>
          </a:prstGeom>
          <a:noFill/>
          <a:ln w="25400">
            <a:gradFill>
              <a:gsLst>
                <a:gs pos="0">
                  <a:srgbClr val="E74134"/>
                </a:gs>
                <a:gs pos="100000">
                  <a:srgbClr val="EC633F">
                    <a:alpha val="0"/>
                  </a:srgbClr>
                </a:gs>
              </a:gsLst>
              <a:lin ang="5400000" scaled="1"/>
            </a:gradFill>
          </a:ln>
          <a:extLst>
            <a:ext uri="{909E8E84-426E-40DD-AFC4-6F175D3DCCD1}">
              <a14:hiddenFill xmlns:a14="http://schemas.microsoft.com/office/drawing/2010/main">
                <a:solidFill>
                  <a:srgbClr val="FFFFFF"/>
                </a:solidFill>
              </a14:hiddenFill>
            </a:ext>
          </a:extLst>
        </p:spPr>
      </p:pic>
      <p:sp>
        <p:nvSpPr>
          <p:cNvPr id="24" name="文本框 23"/>
          <p:cNvSpPr txBox="1"/>
          <p:nvPr/>
        </p:nvSpPr>
        <p:spPr>
          <a:xfrm>
            <a:off x="595035" y="1628679"/>
            <a:ext cx="7044016"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站在新的历史起点上，明确了进一步全面深化改革的总目标：继续完善和发展中国特色社会主义制度，推进国家治理体系和治理能力现代化。</a:t>
            </a:r>
          </a:p>
        </p:txBody>
      </p:sp>
      <p:sp>
        <p:nvSpPr>
          <p:cNvPr id="25" name="文本框 24"/>
          <p:cNvSpPr txBox="1"/>
          <p:nvPr/>
        </p:nvSpPr>
        <p:spPr>
          <a:xfrm>
            <a:off x="595035" y="3050624"/>
            <a:ext cx="7044016"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到二〇三五年，</a:t>
            </a:r>
            <a:r>
              <a:rPr lang="zh-CN" altLang="en-US" b="1" dirty="0">
                <a:solidFill>
                  <a:srgbClr val="C00000"/>
                </a:solidFill>
                <a:latin typeface="思源黑体 CN Bold" panose="020B0800000000000000" pitchFamily="34" charset="-122"/>
                <a:ea typeface="思源黑体 CN Bold" panose="020B0800000000000000" pitchFamily="34" charset="-122"/>
              </a:rPr>
              <a:t>全面建成高水平社会主义市场经济体制，</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中国特色社会主义制度更加完善，基本实现国家治理体系和治理能力现代化，基本实现社会主义现代化，为到本世纪中叶全面建成社会主义现代化强国奠定坚实基础。</a:t>
            </a:r>
          </a:p>
        </p:txBody>
      </p:sp>
      <p:sp>
        <p:nvSpPr>
          <p:cNvPr id="26" name="文本框 25"/>
          <p:cNvSpPr txBox="1"/>
          <p:nvPr/>
        </p:nvSpPr>
        <p:spPr>
          <a:xfrm>
            <a:off x="595035" y="4832667"/>
            <a:ext cx="7044016"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这一总目标既同党的十八届三中全会提出的全面深化改革总目标一脉相承，</a:t>
            </a:r>
            <a:r>
              <a:rPr lang="zh-CN" altLang="en-US" b="1" dirty="0">
                <a:solidFill>
                  <a:srgbClr val="C00000"/>
                </a:solidFill>
                <a:latin typeface="思源黑体 CN Bold" panose="020B0800000000000000" pitchFamily="34" charset="-122"/>
                <a:ea typeface="思源黑体 CN Bold" panose="020B0800000000000000" pitchFamily="34" charset="-122"/>
              </a:rPr>
              <a:t>又同党的二十大作出的战略部署相衔接，</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为进一步全面深化改革明确了目标导向。</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一是构建高水平社会主义市场经济体制</a:t>
            </a:r>
            <a:r>
              <a:rPr lang="en-US" altLang="zh-CN" sz="2000" b="1" dirty="0">
                <a:latin typeface="思源黑体 CN Bold" panose="020B0800000000000000" pitchFamily="34" charset="-122"/>
                <a:ea typeface="思源黑体 CN Bold" panose="020B0800000000000000" pitchFamily="34" charset="-122"/>
              </a:rPr>
              <a:t> </a:t>
            </a:r>
            <a:endParaRPr lang="zh-CN" altLang="en-US" sz="2000" b="1" dirty="0">
              <a:latin typeface="思源黑体 CN Bold" panose="020B0800000000000000" pitchFamily="34" charset="-122"/>
              <a:ea typeface="思源黑体 CN Bold" panose="020B0800000000000000" pitchFamily="34" charset="-122"/>
            </a:endParaRPr>
          </a:p>
        </p:txBody>
      </p:sp>
      <p:sp>
        <p:nvSpPr>
          <p:cNvPr id="21" name="文本框 20"/>
          <p:cNvSpPr txBox="1"/>
          <p:nvPr/>
        </p:nvSpPr>
        <p:spPr>
          <a:xfrm>
            <a:off x="683231" y="2815113"/>
            <a:ext cx="6853896"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强调要更好发挥市场机制作用，</a:t>
            </a:r>
            <a:r>
              <a:rPr lang="zh-CN" altLang="en-US" b="1" dirty="0">
                <a:solidFill>
                  <a:srgbClr val="C00000"/>
                </a:solidFill>
                <a:latin typeface="思源黑体 CN Bold" panose="020B0800000000000000" pitchFamily="34" charset="-122"/>
                <a:ea typeface="思源黑体 CN Bold" panose="020B0800000000000000" pitchFamily="34" charset="-122"/>
              </a:rPr>
              <a:t>创造更加公平、更有活力的市场环境，</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激发全社会内生动力和创新活力。要坚持和落实“两个毫不动摇”，促进各种所有制经济优势互补、共同发展。</a:t>
            </a:r>
          </a:p>
        </p:txBody>
      </p:sp>
      <p:sp>
        <p:nvSpPr>
          <p:cNvPr id="22" name="文本框 21"/>
          <p:cNvSpPr txBox="1"/>
          <p:nvPr/>
        </p:nvSpPr>
        <p:spPr>
          <a:xfrm>
            <a:off x="683231" y="4367600"/>
            <a:ext cx="6853896"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一方面，</a:t>
            </a:r>
            <a:r>
              <a:rPr lang="zh-CN" altLang="en-US" b="1" dirty="0">
                <a:solidFill>
                  <a:srgbClr val="C00000"/>
                </a:solidFill>
                <a:latin typeface="思源黑体 CN Bold" panose="020B0800000000000000" pitchFamily="34" charset="-122"/>
                <a:ea typeface="思源黑体 CN Bold" panose="020B0800000000000000" pitchFamily="34" charset="-122"/>
              </a:rPr>
              <a:t>要深化国资国企改革，</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推动国有资本和国有企业做强做优做大，增强核心功能，提升核心竞争力，要开展国有经济增加值核算。</a:t>
            </a:r>
          </a:p>
        </p:txBody>
      </p:sp>
      <p:sp>
        <p:nvSpPr>
          <p:cNvPr id="27" name="文本框 26"/>
          <p:cNvSpPr txBox="1"/>
          <p:nvPr/>
        </p:nvSpPr>
        <p:spPr>
          <a:xfrm>
            <a:off x="683231" y="5559988"/>
            <a:ext cx="685389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国有企业要打造原创技术策源地。要推进能源、铁路等行业自然垄断环节独立运营和竞争性环节市场化改革。</a:t>
            </a:r>
          </a:p>
        </p:txBody>
      </p:sp>
      <p:pic>
        <p:nvPicPr>
          <p:cNvPr id="5122" name="Picture 2" descr="经济开发区总部经济大楼--瑞安网"/>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815" t="16933" r="9283" b="6215"/>
          <a:stretch>
            <a:fillRect/>
          </a:stretch>
        </p:blipFill>
        <p:spPr bwMode="auto">
          <a:xfrm>
            <a:off x="8084892" y="2685607"/>
            <a:ext cx="2775796" cy="3760937"/>
          </a:xfrm>
          <a:prstGeom prst="rect">
            <a:avLst/>
          </a:prstGeom>
          <a:noFill/>
          <a:ln w="25400">
            <a:gradFill>
              <a:gsLst>
                <a:gs pos="0">
                  <a:srgbClr val="E74134"/>
                </a:gs>
                <a:gs pos="100000">
                  <a:srgbClr val="EC633F">
                    <a:alpha val="0"/>
                  </a:srgbClr>
                </a:gs>
              </a:gsLst>
              <a:lin ang="5400000" scaled="1"/>
            </a:gradFill>
          </a:ln>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一是构建高水平社会主义市场经济体制</a:t>
            </a:r>
            <a:r>
              <a:rPr lang="en-US" altLang="zh-CN" sz="2000" b="1" dirty="0">
                <a:latin typeface="思源黑体 CN Bold" panose="020B0800000000000000" pitchFamily="34" charset="-122"/>
                <a:ea typeface="思源黑体 CN Bold" panose="020B0800000000000000" pitchFamily="34" charset="-122"/>
              </a:rPr>
              <a:t> </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4987364" y="3171053"/>
            <a:ext cx="6370227" cy="1857753"/>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另一方面，</a:t>
            </a:r>
            <a:r>
              <a:rPr lang="zh-CN" altLang="en-US" b="1" dirty="0">
                <a:solidFill>
                  <a:srgbClr val="C00000"/>
                </a:solidFill>
                <a:latin typeface="思源黑体 CN Bold" panose="020B0800000000000000" pitchFamily="34" charset="-122"/>
                <a:ea typeface="思源黑体 CN Bold" panose="020B0800000000000000" pitchFamily="34" charset="-122"/>
              </a:rPr>
              <a:t>要为非公有制经济发展营造良好环境、提供更多机会，</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完善民营企业参与国家重大项目建设长效机制，支持有能力的民营企业牵头承担国家重大技术攻关任务，规范涉民营企业行政检查。法治是最好的营商环境，要制定出台民营经济促进法。</a:t>
            </a:r>
          </a:p>
        </p:txBody>
      </p:sp>
      <p:sp>
        <p:nvSpPr>
          <p:cNvPr id="19" name="文本框 18"/>
          <p:cNvSpPr txBox="1"/>
          <p:nvPr/>
        </p:nvSpPr>
        <p:spPr>
          <a:xfrm>
            <a:off x="4987364" y="5137524"/>
            <a:ext cx="6370227"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强调弘扬企业家精神，加快建设更多世界一流企业，这是对各类经营主体的共同要求。</a:t>
            </a:r>
          </a:p>
        </p:txBody>
      </p:sp>
      <p:pic>
        <p:nvPicPr>
          <p:cNvPr id="6146" name="Picture 2" descr="大力弘扬企业家精神"/>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812" y="3234105"/>
            <a:ext cx="3838865" cy="2680875"/>
          </a:xfrm>
          <a:prstGeom prst="rect">
            <a:avLst/>
          </a:prstGeom>
          <a:noFill/>
          <a:ln w="25400">
            <a:gradFill>
              <a:gsLst>
                <a:gs pos="0">
                  <a:srgbClr val="E74134"/>
                </a:gs>
                <a:gs pos="100000">
                  <a:srgbClr val="EC633F">
                    <a:alpha val="0"/>
                  </a:srgbClr>
                </a:gs>
              </a:gsLst>
              <a:lin ang="5400000" scaled="1"/>
            </a:gradFill>
          </a:ln>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二是健全推动高质量发展体制机制</a:t>
            </a:r>
            <a:endParaRPr lang="zh-CN" altLang="en-US" sz="2000" b="1" dirty="0">
              <a:latin typeface="思源黑体 CN Bold" panose="020B0800000000000000" pitchFamily="34" charset="-122"/>
              <a:ea typeface="思源黑体 CN Bold" panose="020B0800000000000000" pitchFamily="34" charset="-122"/>
            </a:endParaRPr>
          </a:p>
        </p:txBody>
      </p:sp>
      <p:sp>
        <p:nvSpPr>
          <p:cNvPr id="20" name="文本框 19"/>
          <p:cNvSpPr txBox="1"/>
          <p:nvPr/>
        </p:nvSpPr>
        <p:spPr>
          <a:xfrm>
            <a:off x="752476" y="2946525"/>
            <a:ext cx="1038025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习近平总书记</a:t>
            </a:r>
            <a:r>
              <a:rPr lang="zh-CN" altLang="en-US" b="1" dirty="0">
                <a:solidFill>
                  <a:srgbClr val="C00000"/>
                </a:solidFill>
                <a:latin typeface="思源黑体 CN Bold" panose="020B0800000000000000" pitchFamily="34" charset="-122"/>
                <a:ea typeface="思源黑体 CN Bold" panose="020B0800000000000000" pitchFamily="34" charset="-122"/>
              </a:rPr>
              <a:t>创造性提出“因地制宜发展新质生产力”</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，这是一项重大理论和实践创新，将为高质量发展注入全新动力。</a:t>
            </a:r>
          </a:p>
        </p:txBody>
      </p:sp>
      <p:sp>
        <p:nvSpPr>
          <p:cNvPr id="21" name="文本框 20"/>
          <p:cNvSpPr txBox="1"/>
          <p:nvPr/>
        </p:nvSpPr>
        <p:spPr>
          <a:xfrm>
            <a:off x="752476" y="3881672"/>
            <a:ext cx="10380251"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提出要加快形成同新质生产力更相适应的生产关系，</a:t>
            </a:r>
            <a:r>
              <a:rPr lang="zh-CN" altLang="en-US" b="1" dirty="0">
                <a:solidFill>
                  <a:srgbClr val="C00000"/>
                </a:solidFill>
                <a:latin typeface="思源黑体 CN Bold" panose="020B0800000000000000" pitchFamily="34" charset="-122"/>
                <a:ea typeface="思源黑体 CN Bold" panose="020B0800000000000000" pitchFamily="34" charset="-122"/>
              </a:rPr>
              <a:t>健全传统产业优化升级体制机制，完善战略性产业发展政策和治理体系，</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建立未来产业投入增长机制，完善促进数字产业化和产业数字化政策体系，促进各类先进生产要素向发展新质生产力集聚，大幅提升全要素生产率。</a:t>
            </a:r>
          </a:p>
        </p:txBody>
      </p:sp>
      <p:sp>
        <p:nvSpPr>
          <p:cNvPr id="22" name="文本框 21"/>
          <p:cNvSpPr txBox="1"/>
          <p:nvPr/>
        </p:nvSpPr>
        <p:spPr>
          <a:xfrm>
            <a:off x="752476" y="5176917"/>
            <a:ext cx="1038025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强调要促进实体经济和数字经济深度融合，加快发展现代服务业，加强现代化基础设施建设，提升产业链供应链韧性和安全水平，这些都是高质量发展的内在要求。</a:t>
            </a:r>
          </a:p>
        </p:txBody>
      </p:sp>
      <p:pic>
        <p:nvPicPr>
          <p:cNvPr id="23" name="图片 22" descr="党政边界 (1)"/>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0" y="6308724"/>
            <a:ext cx="12192000" cy="549275"/>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三是健全宏观经济治理体系</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3117225" y="2946525"/>
            <a:ext cx="830062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强调要构建国家战略制定和实施机制，</a:t>
            </a:r>
            <a:r>
              <a:rPr lang="zh-CN" altLang="en-US" b="1" dirty="0">
                <a:solidFill>
                  <a:srgbClr val="C00000"/>
                </a:solidFill>
                <a:latin typeface="思源黑体 CN Bold" panose="020B0800000000000000" pitchFamily="34" charset="-122"/>
                <a:ea typeface="思源黑体 CN Bold" panose="020B0800000000000000" pitchFamily="34" charset="-122"/>
              </a:rPr>
              <a:t>健全国家经济社会发展规划制度体系，深化财税体制、金融体制改革，</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增强宏观政策取向一致性。</a:t>
            </a:r>
          </a:p>
        </p:txBody>
      </p:sp>
      <p:sp>
        <p:nvSpPr>
          <p:cNvPr id="19" name="文本框 18"/>
          <p:cNvSpPr txBox="1"/>
          <p:nvPr/>
        </p:nvSpPr>
        <p:spPr>
          <a:xfrm>
            <a:off x="3117225" y="3893086"/>
            <a:ext cx="8300626"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要构建跨行政区合作发展新机制。</a:t>
            </a:r>
            <a:r>
              <a:rPr lang="zh-CN" altLang="en-US" b="1" dirty="0">
                <a:solidFill>
                  <a:srgbClr val="C00000"/>
                </a:solidFill>
                <a:latin typeface="思源黑体 CN Bold" panose="020B0800000000000000" pitchFamily="34" charset="-122"/>
                <a:ea typeface="思源黑体 CN Bold" panose="020B0800000000000000" pitchFamily="34" charset="-122"/>
              </a:rPr>
              <a:t>针对地方政府和基层财政困难，提出要完善中央和地方财政关系，</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增加地方自主财力，拓展地方税源，提升市县财力同事权相匹配程度，适当加强中央事权，提高中央财政支出比例，不得违规要求地方安排配套资金。要研究同新业态相适应的税收制度。</a:t>
            </a:r>
          </a:p>
        </p:txBody>
      </p:sp>
      <p:sp>
        <p:nvSpPr>
          <p:cNvPr id="24" name="文本框 23"/>
          <p:cNvSpPr txBox="1"/>
          <p:nvPr/>
        </p:nvSpPr>
        <p:spPr>
          <a:xfrm>
            <a:off x="3117225" y="5559843"/>
            <a:ext cx="830062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经过四十多年快速发展，我国社会财富不断积累，</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要求探索实行国家宏观资产负债表管理，优化各类存量结构调整。</a:t>
            </a:r>
          </a:p>
        </p:txBody>
      </p:sp>
      <p:pic>
        <p:nvPicPr>
          <p:cNvPr id="25" name="Picture 2" descr="临港离岸贸易与国际金融服务平台发布 “十四五”时期实现离岸贸易额年均增长30% - 封面新闻"/>
          <p:cNvPicPr>
            <a:picLocks noChangeAspect="1" noChangeArrowheads="1"/>
          </p:cNvPicPr>
          <p:nvPr/>
        </p:nvPicPr>
        <p:blipFill rotWithShape="1">
          <a:blip r:embed="rId5">
            <a:extLst>
              <a:ext uri="{28A0092B-C50C-407E-A947-70E740481C1C}">
                <a14:useLocalDpi xmlns:a14="http://schemas.microsoft.com/office/drawing/2010/main" val="0"/>
              </a:ext>
            </a:extLst>
          </a:blip>
          <a:srcRect l="29646" r="18490"/>
          <a:stretch>
            <a:fillRect/>
          </a:stretch>
        </p:blipFill>
        <p:spPr bwMode="auto">
          <a:xfrm>
            <a:off x="784203" y="2872472"/>
            <a:ext cx="2106697" cy="3496168"/>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四是完善城乡融合发展体制机制</a:t>
            </a:r>
            <a:endParaRPr lang="zh-CN" altLang="en-US" sz="2000" b="1" dirty="0">
              <a:latin typeface="思源黑体 CN Bold" panose="020B0800000000000000" pitchFamily="34" charset="-122"/>
              <a:ea typeface="思源黑体 CN Bold" panose="020B0800000000000000" pitchFamily="34" charset="-122"/>
            </a:endParaRPr>
          </a:p>
        </p:txBody>
      </p:sp>
      <p:sp>
        <p:nvSpPr>
          <p:cNvPr id="20" name="文本框 19"/>
          <p:cNvSpPr txBox="1"/>
          <p:nvPr/>
        </p:nvSpPr>
        <p:spPr>
          <a:xfrm>
            <a:off x="644184" y="2946525"/>
            <a:ext cx="8300626" cy="369332"/>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习近平总书记强调，做好乡村振兴这篇大文章，必须走城乡融合发展之路。</a:t>
            </a:r>
          </a:p>
        </p:txBody>
      </p:sp>
      <p:sp>
        <p:nvSpPr>
          <p:cNvPr id="21" name="文本框 20"/>
          <p:cNvSpPr txBox="1"/>
          <p:nvPr/>
        </p:nvSpPr>
        <p:spPr>
          <a:xfrm>
            <a:off x="644184" y="3522692"/>
            <a:ext cx="8300626"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围绕推进以人为本的新型城镇化，</a:t>
            </a:r>
            <a:r>
              <a:rPr lang="en-US" altLang="zh-CN" b="1" dirty="0">
                <a:solidFill>
                  <a:srgbClr val="C00000"/>
                </a:solidFill>
                <a:latin typeface="思源黑体 CN Bold" panose="020B0800000000000000" pitchFamily="34" charset="-122"/>
                <a:ea typeface="思源黑体 CN Bold" panose="020B0800000000000000" pitchFamily="34" charset="-122"/>
              </a:rPr>
              <a:t>《</a:t>
            </a:r>
            <a:r>
              <a:rPr lang="zh-CN" altLang="en-US" b="1" dirty="0">
                <a:solidFill>
                  <a:srgbClr val="C00000"/>
                </a:solidFill>
                <a:latin typeface="思源黑体 CN Bold" panose="020B0800000000000000" pitchFamily="34" charset="-122"/>
                <a:ea typeface="思源黑体 CN Bold" panose="020B0800000000000000" pitchFamily="34" charset="-122"/>
              </a:rPr>
              <a:t>决定</a:t>
            </a:r>
            <a:r>
              <a:rPr lang="en-US" altLang="zh-CN" b="1" dirty="0">
                <a:solidFill>
                  <a:srgbClr val="C00000"/>
                </a:solidFill>
                <a:latin typeface="思源黑体 CN Bold" panose="020B0800000000000000" pitchFamily="34" charset="-122"/>
                <a:ea typeface="思源黑体 CN Bold" panose="020B0800000000000000" pitchFamily="34" charset="-122"/>
              </a:rPr>
              <a:t>》</a:t>
            </a:r>
            <a:r>
              <a:rPr lang="zh-CN" altLang="en-US" b="1" dirty="0">
                <a:solidFill>
                  <a:srgbClr val="C00000"/>
                </a:solidFill>
                <a:latin typeface="思源黑体 CN Bold" panose="020B0800000000000000" pitchFamily="34" charset="-122"/>
                <a:ea typeface="思源黑体 CN Bold" panose="020B0800000000000000" pitchFamily="34" charset="-122"/>
              </a:rPr>
              <a:t>提出推行由常住地登记户口提供基本公共服务制度，加快农业转移人口市民化。</a:t>
            </a:r>
          </a:p>
        </p:txBody>
      </p:sp>
      <p:sp>
        <p:nvSpPr>
          <p:cNvPr id="22" name="文本框 21"/>
          <p:cNvSpPr txBox="1"/>
          <p:nvPr/>
        </p:nvSpPr>
        <p:spPr>
          <a:xfrm>
            <a:off x="644184" y="4506984"/>
            <a:ext cx="8300626"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为持续巩固拓展脱贫攻坚成果、推进强农惠农富农，</a:t>
            </a:r>
            <a:r>
              <a:rPr lang="en-US" altLang="zh-CN" b="1" dirty="0">
                <a:solidFill>
                  <a:srgbClr val="C00000"/>
                </a:solidFill>
                <a:latin typeface="思源黑体 CN Bold" panose="020B0800000000000000" pitchFamily="34" charset="-122"/>
                <a:ea typeface="思源黑体 CN Bold" panose="020B0800000000000000" pitchFamily="34" charset="-122"/>
              </a:rPr>
              <a:t>《</a:t>
            </a:r>
            <a:r>
              <a:rPr lang="zh-CN" altLang="en-US" b="1" dirty="0">
                <a:solidFill>
                  <a:srgbClr val="C00000"/>
                </a:solidFill>
                <a:latin typeface="思源黑体 CN Bold" panose="020B0800000000000000" pitchFamily="34" charset="-122"/>
                <a:ea typeface="思源黑体 CN Bold" panose="020B0800000000000000" pitchFamily="34" charset="-122"/>
              </a:rPr>
              <a:t>决定</a:t>
            </a:r>
            <a:r>
              <a:rPr lang="en-US" altLang="zh-CN" b="1" dirty="0">
                <a:solidFill>
                  <a:srgbClr val="C00000"/>
                </a:solidFill>
                <a:latin typeface="思源黑体 CN Bold" panose="020B0800000000000000" pitchFamily="34" charset="-122"/>
                <a:ea typeface="思源黑体 CN Bold" panose="020B0800000000000000" pitchFamily="34" charset="-122"/>
              </a:rPr>
              <a:t>》</a:t>
            </a:r>
            <a:r>
              <a:rPr lang="zh-CN" altLang="en-US" b="1" dirty="0">
                <a:solidFill>
                  <a:srgbClr val="C00000"/>
                </a:solidFill>
                <a:latin typeface="思源黑体 CN Bold" panose="020B0800000000000000" pitchFamily="34" charset="-122"/>
                <a:ea typeface="思源黑体 CN Bold" panose="020B0800000000000000" pitchFamily="34" charset="-122"/>
              </a:rPr>
              <a:t>提出完善覆盖农村人口的常态化防止返贫致贫机制，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建立农村低收入人口和欠发达地区分层分类帮扶制度，统筹建立粮食产销区省际横向利益补偿机制，完善乡村振兴投入机制，培育乡村新产业新业态。</a:t>
            </a:r>
          </a:p>
        </p:txBody>
      </p:sp>
      <p:pic>
        <p:nvPicPr>
          <p:cNvPr id="23" name="Picture 2" descr="迈向“十四五”，禅城南庄打造珠西智造基地、城乡融合田园都市_南方plus_南方+"/>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673" r="19688"/>
          <a:stretch>
            <a:fillRect/>
          </a:stretch>
        </p:blipFill>
        <p:spPr bwMode="auto">
          <a:xfrm>
            <a:off x="9149317" y="2231866"/>
            <a:ext cx="2539861" cy="4104958"/>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五是推进高水平对外开放</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840348" y="3058336"/>
            <a:ext cx="5903352"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要求主动对接国际高标准经贸规则，稳步扩大制度型开放，建设更高水平开放型经济新体制。</a:t>
            </a:r>
          </a:p>
        </p:txBody>
      </p:sp>
      <p:sp>
        <p:nvSpPr>
          <p:cNvPr id="19" name="文本框 18"/>
          <p:cNvSpPr txBox="1"/>
          <p:nvPr/>
        </p:nvSpPr>
        <p:spPr>
          <a:xfrm>
            <a:off x="840348" y="3977200"/>
            <a:ext cx="5903352" cy="2217851"/>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要扩大对最不发达国家单边开放，扩大自主开放，有序扩大商品市场、服务市场、资本市场、劳务市场等对外开放，完善境外人员入境居住、医疗、支付等生活便利制度，</a:t>
            </a:r>
            <a:r>
              <a:rPr lang="zh-CN" altLang="en-US" b="1" dirty="0">
                <a:solidFill>
                  <a:srgbClr val="C00000"/>
                </a:solidFill>
                <a:latin typeface="思源黑体 CN Bold" panose="020B0800000000000000" pitchFamily="34" charset="-122"/>
                <a:ea typeface="思源黑体 CN Bold" panose="020B0800000000000000" pitchFamily="34" charset="-122"/>
              </a:rPr>
              <a:t>统筹推进重大标志性工程和“小而美”民生项目，</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高质量共建“一带一路”，让中国大市场成为世界大机遇。</a:t>
            </a:r>
          </a:p>
        </p:txBody>
      </p:sp>
      <p:pic>
        <p:nvPicPr>
          <p:cNvPr id="23" name="Picture 2" descr="促进内外贸一体化，为打通“双循环”提供着力点|“十四五”系列|一体化|外贸|着力点_新浪新闻"/>
          <p:cNvPicPr>
            <a:picLocks noChangeAspect="1" noChangeArrowheads="1"/>
          </p:cNvPicPr>
          <p:nvPr/>
        </p:nvPicPr>
        <p:blipFill rotWithShape="1">
          <a:blip r:embed="rId5">
            <a:extLst>
              <a:ext uri="{28A0092B-C50C-407E-A947-70E740481C1C}">
                <a14:useLocalDpi xmlns:a14="http://schemas.microsoft.com/office/drawing/2010/main" val="0"/>
              </a:ext>
            </a:extLst>
          </a:blip>
          <a:srcRect l="9062" r="34288"/>
          <a:stretch>
            <a:fillRect/>
          </a:stretch>
        </p:blipFill>
        <p:spPr bwMode="auto">
          <a:xfrm>
            <a:off x="7419808" y="2204783"/>
            <a:ext cx="3632563" cy="4002655"/>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rgbClr val="C00000"/>
                </a:solidFill>
                <a:latin typeface="思源黑体 CN Bold" panose="020B0800000000000000" pitchFamily="34" charset="-122"/>
                <a:ea typeface="思源黑体 CN Bold" panose="020B0800000000000000" pitchFamily="34" charset="-122"/>
              </a:rPr>
              <a:t>第一，经济和民生领域</a:t>
            </a:r>
          </a:p>
        </p:txBody>
      </p:sp>
      <p:sp>
        <p:nvSpPr>
          <p:cNvPr id="9" name="矩形 8"/>
          <p:cNvSpPr/>
          <p:nvPr/>
        </p:nvSpPr>
        <p:spPr>
          <a:xfrm flipV="1">
            <a:off x="497743" y="2388184"/>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8" name="箭头: 五边形 17"/>
          <p:cNvSpPr/>
          <p:nvPr/>
        </p:nvSpPr>
        <p:spPr>
          <a:xfrm>
            <a:off x="667061" y="2126753"/>
            <a:ext cx="5428939"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六是健全保障和改善民生制度体系</a:t>
            </a:r>
            <a:endParaRPr lang="zh-CN" altLang="en-US" sz="2000" b="1" dirty="0">
              <a:latin typeface="思源黑体 CN Bold" panose="020B0800000000000000" pitchFamily="34" charset="-122"/>
              <a:ea typeface="思源黑体 CN Bold" panose="020B0800000000000000" pitchFamily="34" charset="-122"/>
            </a:endParaRPr>
          </a:p>
        </p:txBody>
      </p:sp>
      <p:sp>
        <p:nvSpPr>
          <p:cNvPr id="20" name="文本框 19"/>
          <p:cNvSpPr txBox="1"/>
          <p:nvPr/>
        </p:nvSpPr>
        <p:spPr>
          <a:xfrm>
            <a:off x="5223469" y="3058336"/>
            <a:ext cx="5903352"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坚持老百姓关心什么、期盼什么，改革就抓住什么、推进什么。</a:t>
            </a:r>
          </a:p>
        </p:txBody>
      </p:sp>
      <p:sp>
        <p:nvSpPr>
          <p:cNvPr id="21" name="文本框 20"/>
          <p:cNvSpPr txBox="1"/>
          <p:nvPr/>
        </p:nvSpPr>
        <p:spPr>
          <a:xfrm>
            <a:off x="5223469" y="3869792"/>
            <a:ext cx="5903352"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a:t>
            </a:r>
            <a:r>
              <a:rPr lang="zh-CN" altLang="en-US" b="1" dirty="0">
                <a:solidFill>
                  <a:srgbClr val="C00000"/>
                </a:solidFill>
                <a:latin typeface="思源黑体 CN Bold" panose="020B0800000000000000" pitchFamily="34" charset="-122"/>
                <a:ea typeface="思源黑体 CN Bold" panose="020B0800000000000000" pitchFamily="34" charset="-122"/>
              </a:rPr>
              <a:t>健全高质量充分就业促进机制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，健全灵活就业人员、农民工、新就业形态人员社保制度，促进优质医疗资源扩容下沉，推动建设生育友好型社会，完善发展养老事业和养老产业政策机制。</a:t>
            </a:r>
          </a:p>
        </p:txBody>
      </p:sp>
      <p:sp>
        <p:nvSpPr>
          <p:cNvPr id="22" name="文本框 21"/>
          <p:cNvSpPr txBox="1"/>
          <p:nvPr/>
        </p:nvSpPr>
        <p:spPr>
          <a:xfrm>
            <a:off x="5223469" y="5401445"/>
            <a:ext cx="5903352"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这些举措的落实见效，必将进一步增强人民群众的获得感、幸福感、安全感。</a:t>
            </a:r>
          </a:p>
        </p:txBody>
      </p:sp>
      <p:pic>
        <p:nvPicPr>
          <p:cNvPr id="23" name="Picture 2" descr="宏观调控手段图册_360百科"/>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924" y="2993888"/>
            <a:ext cx="3745666" cy="3287041"/>
          </a:xfrm>
          <a:prstGeom prst="rect">
            <a:avLst/>
          </a:prstGeom>
          <a:noFill/>
          <a:ln w="25400">
            <a:gradFill>
              <a:gsLst>
                <a:gs pos="0">
                  <a:srgbClr val="E74134"/>
                </a:gs>
                <a:gs pos="100000">
                  <a:srgbClr val="EC633F">
                    <a:alpha val="0"/>
                  </a:srgbClr>
                </a:gs>
              </a:gsLst>
              <a:lin ang="5400000" scaled="1"/>
            </a:gradFill>
          </a:ln>
          <a:effectLst>
            <a:reflection blurRad="38100" stA="50000" endA="300" endPos="8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chemeClr val="bg1"/>
                </a:solidFill>
                <a:latin typeface="思源黑体 CN Bold" panose="020B0800000000000000" pitchFamily="34" charset="-122"/>
                <a:ea typeface="思源黑体 CN Bold" panose="020B0800000000000000" pitchFamily="34" charset="-122"/>
              </a:rPr>
              <a:t>第二，教育、科技、人才、创新等领域</a:t>
            </a:r>
          </a:p>
        </p:txBody>
      </p:sp>
      <p:grpSp>
        <p:nvGrpSpPr>
          <p:cNvPr id="23" name="组合 22"/>
          <p:cNvGrpSpPr/>
          <p:nvPr/>
        </p:nvGrpSpPr>
        <p:grpSpPr>
          <a:xfrm rot="5400000">
            <a:off x="2012342" y="1137088"/>
            <a:ext cx="54035" cy="3113520"/>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2177498"/>
            <a:ext cx="3113521"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一是深化教育综合改革</a:t>
            </a:r>
          </a:p>
        </p:txBody>
      </p:sp>
      <p:sp>
        <p:nvSpPr>
          <p:cNvPr id="28" name="文本框 27"/>
          <p:cNvSpPr txBox="1"/>
          <p:nvPr/>
        </p:nvSpPr>
        <p:spPr>
          <a:xfrm>
            <a:off x="667060" y="2929869"/>
            <a:ext cx="1030007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从教育大国到教育强国是一个系统性跃升和质变，</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a:t>
            </a:r>
            <a:r>
              <a:rPr lang="zh-CN" altLang="en-US" b="1" dirty="0">
                <a:solidFill>
                  <a:srgbClr val="C00000"/>
                </a:solidFill>
                <a:latin typeface="思源黑体 CN Bold" panose="020B0800000000000000" pitchFamily="34" charset="-122"/>
                <a:ea typeface="思源黑体 CN Bold" panose="020B0800000000000000" pitchFamily="34" charset="-122"/>
              </a:rPr>
              <a:t>加快建设高质量教育体系</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，统筹推进育人方式、办学模式、管理体制、保障机制改革。</a:t>
            </a:r>
          </a:p>
        </p:txBody>
      </p:sp>
      <p:sp>
        <p:nvSpPr>
          <p:cNvPr id="29" name="文本框 28"/>
          <p:cNvSpPr txBox="1"/>
          <p:nvPr/>
        </p:nvSpPr>
        <p:spPr>
          <a:xfrm>
            <a:off x="667060" y="3786037"/>
            <a:ext cx="1030007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紧扣培养担当民族复兴大任的时代新人，</a:t>
            </a:r>
            <a:r>
              <a:rPr lang="zh-CN" altLang="en-US" b="1" dirty="0">
                <a:solidFill>
                  <a:srgbClr val="C00000"/>
                </a:solidFill>
                <a:latin typeface="思源黑体 CN Bold" panose="020B0800000000000000" pitchFamily="34" charset="-122"/>
                <a:ea typeface="思源黑体 CN Bold" panose="020B0800000000000000" pitchFamily="34" charset="-122"/>
              </a:rPr>
              <a:t>完善立德树人机制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，推进大中小学思政课一体化改革创新，健全德智体美劳全面培养体系。</a:t>
            </a:r>
          </a:p>
        </p:txBody>
      </p:sp>
      <p:sp>
        <p:nvSpPr>
          <p:cNvPr id="30" name="文本框 29"/>
          <p:cNvSpPr txBox="1"/>
          <p:nvPr/>
        </p:nvSpPr>
        <p:spPr>
          <a:xfrm>
            <a:off x="667060" y="4642205"/>
            <a:ext cx="1030007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着眼拔尖创新人才培养，分类推进高校改革，建立科技发展、国家战略需求牵引的学科调整机制和人才培养模式。</a:t>
            </a:r>
          </a:p>
        </p:txBody>
      </p:sp>
      <p:sp>
        <p:nvSpPr>
          <p:cNvPr id="32" name="文本框 31"/>
          <p:cNvSpPr txBox="1"/>
          <p:nvPr/>
        </p:nvSpPr>
        <p:spPr>
          <a:xfrm>
            <a:off x="667060" y="5498373"/>
            <a:ext cx="10300079" cy="369332"/>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坚持强教必先强师，</a:t>
            </a:r>
            <a:r>
              <a:rPr lang="zh-CN" altLang="en-US" b="1" dirty="0">
                <a:solidFill>
                  <a:srgbClr val="C00000"/>
                </a:solidFill>
                <a:latin typeface="思源黑体 CN Bold" panose="020B0800000000000000" pitchFamily="34" charset="-122"/>
                <a:ea typeface="思源黑体 CN Bold" panose="020B0800000000000000" pitchFamily="34" charset="-122"/>
              </a:rPr>
              <a:t>提升教师教书育人能力，健全师德师风建设长效机制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p>
        </p:txBody>
      </p:sp>
      <p:sp>
        <p:nvSpPr>
          <p:cNvPr id="34" name="文本框 33"/>
          <p:cNvSpPr txBox="1"/>
          <p:nvPr/>
        </p:nvSpPr>
        <p:spPr>
          <a:xfrm>
            <a:off x="667060" y="5946414"/>
            <a:ext cx="10300079" cy="369332"/>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有效利用世界一流教育资源和创新要素，推进高水平教育开放。</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chemeClr val="bg1"/>
                </a:solidFill>
                <a:latin typeface="思源黑体 CN Bold" panose="020B0800000000000000" pitchFamily="34" charset="-122"/>
                <a:ea typeface="思源黑体 CN Bold" panose="020B0800000000000000" pitchFamily="34" charset="-122"/>
              </a:rPr>
              <a:t>第二，教育、科技、人才、创新等领域</a:t>
            </a:r>
          </a:p>
        </p:txBody>
      </p:sp>
      <p:grpSp>
        <p:nvGrpSpPr>
          <p:cNvPr id="23" name="组合 22"/>
          <p:cNvGrpSpPr/>
          <p:nvPr/>
        </p:nvGrpSpPr>
        <p:grpSpPr>
          <a:xfrm rot="5400000">
            <a:off x="2012342" y="1137088"/>
            <a:ext cx="54035" cy="3113520"/>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2177498"/>
            <a:ext cx="3113521"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二是深化科技体制改革</a:t>
            </a:r>
          </a:p>
        </p:txBody>
      </p:sp>
      <p:sp>
        <p:nvSpPr>
          <p:cNvPr id="8" name="文本框 7"/>
          <p:cNvSpPr txBox="1"/>
          <p:nvPr/>
        </p:nvSpPr>
        <p:spPr>
          <a:xfrm>
            <a:off x="667061" y="2929869"/>
            <a:ext cx="7417832"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坚持“四个面向”的战略导向，着力激发科技创新创造活力，</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a:t>
            </a:r>
            <a:r>
              <a:rPr lang="zh-CN" altLang="en-US" b="1" dirty="0">
                <a:solidFill>
                  <a:srgbClr val="C00000"/>
                </a:solidFill>
                <a:latin typeface="思源黑体 CN Bold" panose="020B0800000000000000" pitchFamily="34" charset="-122"/>
                <a:ea typeface="思源黑体 CN Bold" panose="020B0800000000000000" pitchFamily="34" charset="-122"/>
              </a:rPr>
              <a:t>优化重大科技创新组织机制，加强国家战略科技力量建设</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，统筹强化关键核心技术攻关。</a:t>
            </a:r>
          </a:p>
        </p:txBody>
      </p:sp>
      <p:sp>
        <p:nvSpPr>
          <p:cNvPr id="19" name="文本框 18"/>
          <p:cNvSpPr txBox="1"/>
          <p:nvPr/>
        </p:nvSpPr>
        <p:spPr>
          <a:xfrm>
            <a:off x="667061" y="4147802"/>
            <a:ext cx="7417832"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改进科技计划管理，强化基础研究领域、交叉前沿领域、重点领域前瞻性、引领性布局。</a:t>
            </a:r>
          </a:p>
        </p:txBody>
      </p:sp>
      <p:sp>
        <p:nvSpPr>
          <p:cNvPr id="20" name="文本框 19"/>
          <p:cNvSpPr txBox="1"/>
          <p:nvPr/>
        </p:nvSpPr>
        <p:spPr>
          <a:xfrm>
            <a:off x="667061" y="5005636"/>
            <a:ext cx="7417832"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着眼于</a:t>
            </a:r>
            <a:r>
              <a:rPr lang="zh-CN" altLang="en-US" b="1" dirty="0">
                <a:solidFill>
                  <a:srgbClr val="C00000"/>
                </a:solidFill>
                <a:latin typeface="思源黑体 CN Bold" panose="020B0800000000000000" pitchFamily="34" charset="-122"/>
                <a:ea typeface="思源黑体 CN Bold" panose="020B0800000000000000" pitchFamily="34" charset="-122"/>
              </a:rPr>
              <a:t>科技创新和产业创新深度融合</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，强化企业主体地位，加强企业主导的产学研深度融合。</a:t>
            </a:r>
          </a:p>
        </p:txBody>
      </p:sp>
      <p:sp>
        <p:nvSpPr>
          <p:cNvPr id="21" name="文本框 20"/>
          <p:cNvSpPr txBox="1"/>
          <p:nvPr/>
        </p:nvSpPr>
        <p:spPr>
          <a:xfrm>
            <a:off x="667061" y="5863470"/>
            <a:ext cx="7417832" cy="423129"/>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深化科技成果转化机制改革，构建同科技创新相适应的科技金融体制。</a:t>
            </a:r>
          </a:p>
        </p:txBody>
      </p:sp>
      <p:pic>
        <p:nvPicPr>
          <p:cNvPr id="7170" name="Picture 2" descr="湖南丨10家制造业创新中心突破关键共性技术59项凤凰网湖南_凤凰网"/>
          <p:cNvPicPr>
            <a:picLocks noChangeAspect="1" noChangeArrowheads="1"/>
          </p:cNvPicPr>
          <p:nvPr/>
        </p:nvPicPr>
        <p:blipFill rotWithShape="1">
          <a:blip r:embed="rId5">
            <a:extLst>
              <a:ext uri="{28A0092B-C50C-407E-A947-70E740481C1C}">
                <a14:useLocalDpi xmlns:a14="http://schemas.microsoft.com/office/drawing/2010/main" val="0"/>
              </a:ext>
            </a:extLst>
          </a:blip>
          <a:srcRect l="49585"/>
          <a:stretch>
            <a:fillRect/>
          </a:stretch>
        </p:blipFill>
        <p:spPr bwMode="auto">
          <a:xfrm>
            <a:off x="8631072" y="2348598"/>
            <a:ext cx="3050343" cy="4053784"/>
          </a:xfrm>
          <a:prstGeom prst="rect">
            <a:avLst/>
          </a:prstGeom>
          <a:noFill/>
          <a:ln w="25400">
            <a:gradFill>
              <a:gsLst>
                <a:gs pos="0">
                  <a:srgbClr val="E74134"/>
                </a:gs>
                <a:gs pos="100000">
                  <a:srgbClr val="EC633F">
                    <a:alpha val="0"/>
                  </a:srgbClr>
                </a:gs>
              </a:gsLst>
              <a:lin ang="5400000" scaled="1"/>
            </a:gradFill>
          </a:ln>
          <a:effectLst>
            <a:reflection blurRad="38100" stA="50000" endA="300" endPos="8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chemeClr val="bg1"/>
                </a:solidFill>
                <a:latin typeface="思源黑体 CN Bold" panose="020B0800000000000000" pitchFamily="34" charset="-122"/>
                <a:ea typeface="思源黑体 CN Bold" panose="020B0800000000000000" pitchFamily="34" charset="-122"/>
              </a:rPr>
              <a:t>第二，教育、科技、人才、创新等领域</a:t>
            </a:r>
          </a:p>
        </p:txBody>
      </p:sp>
      <p:grpSp>
        <p:nvGrpSpPr>
          <p:cNvPr id="23" name="组合 22"/>
          <p:cNvGrpSpPr/>
          <p:nvPr/>
        </p:nvGrpSpPr>
        <p:grpSpPr>
          <a:xfrm rot="5400000">
            <a:off x="2012342" y="1137088"/>
            <a:ext cx="54035" cy="3113520"/>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2177498"/>
            <a:ext cx="4389439"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三是深化人才发展体制机制改革</a:t>
            </a:r>
          </a:p>
        </p:txBody>
      </p:sp>
      <p:sp>
        <p:nvSpPr>
          <p:cNvPr id="22" name="文本框 21"/>
          <p:cNvSpPr txBox="1"/>
          <p:nvPr/>
        </p:nvSpPr>
        <p:spPr>
          <a:xfrm>
            <a:off x="667060" y="2929869"/>
            <a:ext cx="1102963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着眼加快</a:t>
            </a:r>
            <a:r>
              <a:rPr lang="zh-CN" altLang="en-US" b="1" dirty="0">
                <a:solidFill>
                  <a:srgbClr val="C00000"/>
                </a:solidFill>
                <a:latin typeface="思源黑体 CN Bold" panose="020B0800000000000000" pitchFamily="34" charset="-122"/>
                <a:ea typeface="思源黑体 CN Bold" panose="020B0800000000000000" pitchFamily="34" charset="-122"/>
              </a:rPr>
              <a:t>形成人才培养、使用、评价、服务、支持、激励的有效机制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强调实施更加积极、更加开放、更加有效的人才政策，完善人才自主培养机制。</a:t>
            </a:r>
          </a:p>
        </p:txBody>
      </p:sp>
      <p:sp>
        <p:nvSpPr>
          <p:cNvPr id="26" name="文本框 25"/>
          <p:cNvSpPr txBox="1"/>
          <p:nvPr/>
        </p:nvSpPr>
        <p:spPr>
          <a:xfrm>
            <a:off x="667060" y="3854802"/>
            <a:ext cx="1102963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加快</a:t>
            </a:r>
            <a:r>
              <a:rPr lang="zh-CN" altLang="en-US" b="1" dirty="0">
                <a:solidFill>
                  <a:srgbClr val="C00000"/>
                </a:solidFill>
                <a:latin typeface="思源黑体 CN Bold" panose="020B0800000000000000" pitchFamily="34" charset="-122"/>
                <a:ea typeface="思源黑体 CN Bold" panose="020B0800000000000000" pitchFamily="34" charset="-122"/>
              </a:rPr>
              <a:t>建设国家战略人才力量</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，着力培养造就战略科学家、一流科技领军人才和创新团队，着力培养造就卓越工程师、大国工匠、高技能人才，提高各类人才素质。</a:t>
            </a:r>
          </a:p>
        </p:txBody>
      </p:sp>
      <p:sp>
        <p:nvSpPr>
          <p:cNvPr id="28" name="文本框 27"/>
          <p:cNvSpPr txBox="1"/>
          <p:nvPr/>
        </p:nvSpPr>
        <p:spPr>
          <a:xfrm>
            <a:off x="667060" y="4779735"/>
            <a:ext cx="11029639"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强化</a:t>
            </a:r>
            <a:r>
              <a:rPr lang="zh-CN" altLang="en-US" b="1" dirty="0">
                <a:solidFill>
                  <a:srgbClr val="C00000"/>
                </a:solidFill>
                <a:latin typeface="思源黑体 CN Bold" panose="020B0800000000000000" pitchFamily="34" charset="-122"/>
                <a:ea typeface="思源黑体 CN Bold" panose="020B0800000000000000" pitchFamily="34" charset="-122"/>
              </a:rPr>
              <a:t>人才激励机制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，坚持向用人主体授权、为人才松绑，建立以创新能力、质量、实效、贡献为导向的人才评价体系，为人才成长营造良好的环境。</a:t>
            </a:r>
          </a:p>
        </p:txBody>
      </p:sp>
      <p:pic>
        <p:nvPicPr>
          <p:cNvPr id="29" name="图片 28" descr="党政边界 (1)"/>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0" y="5906160"/>
            <a:ext cx="12192000" cy="951839"/>
          </a:xfrm>
          <a:prstGeom prst="rect">
            <a:avLst/>
          </a:prstGeom>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2057710" y="520555"/>
            <a:ext cx="6819589" cy="463846"/>
          </a:xfrm>
        </p:spPr>
        <p:txBody>
          <a:bodyPr/>
          <a:lstStyle/>
          <a:p>
            <a:pPr>
              <a:lnSpc>
                <a:spcPct val="100000"/>
              </a:lnSpc>
            </a:pPr>
            <a:r>
              <a:rPr lang="zh-CN" altLang="en-US" dirty="0"/>
              <a:t>（二）深入把握各领域重点改革任务</a:t>
            </a:r>
          </a:p>
        </p:txBody>
      </p:sp>
      <p:sp>
        <p:nvSpPr>
          <p:cNvPr id="5" name="任意多边形 18"/>
          <p:cNvSpPr/>
          <p:nvPr>
            <p:custDataLst>
              <p:tags r:id="rId2"/>
            </p:custDataLst>
          </p:nvPr>
        </p:nvSpPr>
        <p:spPr>
          <a:xfrm>
            <a:off x="495300" y="1175366"/>
            <a:ext cx="11201400" cy="682094"/>
          </a:xfrm>
          <a:prstGeom prst="roundRect">
            <a:avLst>
              <a:gd name="adj" fmla="val 7981"/>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sp>
        <p:nvSpPr>
          <p:cNvPr id="6" name="textbox 60"/>
          <p:cNvSpPr/>
          <p:nvPr/>
        </p:nvSpPr>
        <p:spPr>
          <a:xfrm>
            <a:off x="1744218" y="1331747"/>
            <a:ext cx="7996357" cy="369332"/>
          </a:xfrm>
          <a:prstGeom prst="rect">
            <a:avLst/>
          </a:prstGeom>
        </p:spPr>
        <p:txBody>
          <a:bodyPr vert="horz" wrap="square" lIns="0" tIns="0" rIns="0" bIns="0">
            <a:spAutoFit/>
          </a:bodyPr>
          <a:lstStyle/>
          <a:p>
            <a:pPr marL="20320" algn="ctr" defTabSz="1473835" eaLnBrk="0"/>
            <a:r>
              <a:rPr lang="zh-CN" altLang="en-US" sz="2400" b="1" dirty="0">
                <a:solidFill>
                  <a:schemeClr val="bg1"/>
                </a:solidFill>
                <a:latin typeface="思源黑体 CN Bold" panose="020B0800000000000000" pitchFamily="34" charset="-122"/>
                <a:ea typeface="思源黑体 CN Bold" panose="020B0800000000000000" pitchFamily="34" charset="-122"/>
              </a:rPr>
              <a:t>第三，民主、法治等领域</a:t>
            </a:r>
          </a:p>
        </p:txBody>
      </p:sp>
      <p:sp>
        <p:nvSpPr>
          <p:cNvPr id="3" name="矩形: 圆角 2"/>
          <p:cNvSpPr/>
          <p:nvPr/>
        </p:nvSpPr>
        <p:spPr>
          <a:xfrm>
            <a:off x="482600" y="2335479"/>
            <a:ext cx="7054528" cy="3965142"/>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2" name="文本框 21"/>
          <p:cNvSpPr txBox="1"/>
          <p:nvPr/>
        </p:nvSpPr>
        <p:spPr>
          <a:xfrm>
            <a:off x="730244" y="2539933"/>
            <a:ext cx="6559240" cy="646331"/>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一是</a:t>
            </a:r>
            <a:r>
              <a:rPr lang="zh-CN" altLang="en-US" b="1" dirty="0">
                <a:solidFill>
                  <a:srgbClr val="C00000"/>
                </a:solidFill>
                <a:latin typeface="思源黑体 CN Bold" panose="020B0800000000000000" pitchFamily="34" charset="-122"/>
                <a:ea typeface="思源黑体 CN Bold" panose="020B0800000000000000" pitchFamily="34" charset="-122"/>
              </a:rPr>
              <a:t>坚持以习近平法治思想为指导</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，牢牢把握法治中国建设正确政治方向。</a:t>
            </a:r>
          </a:p>
        </p:txBody>
      </p:sp>
      <p:sp>
        <p:nvSpPr>
          <p:cNvPr id="26" name="文本框 25"/>
          <p:cNvSpPr txBox="1"/>
          <p:nvPr/>
        </p:nvSpPr>
        <p:spPr>
          <a:xfrm>
            <a:off x="730244" y="3310911"/>
            <a:ext cx="6559240"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二是</a:t>
            </a:r>
            <a:r>
              <a:rPr lang="zh-CN" altLang="en-US" b="1" dirty="0">
                <a:solidFill>
                  <a:srgbClr val="C00000"/>
                </a:solidFill>
                <a:latin typeface="思源黑体 CN Bold" panose="020B0800000000000000" pitchFamily="34" charset="-122"/>
                <a:ea typeface="思源黑体 CN Bold" panose="020B0800000000000000" pitchFamily="34" charset="-122"/>
              </a:rPr>
              <a:t>坚持党对法治中国建设的全面领导</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，从法治上保证党的路线方针政策和决策部署得到全面贯彻和有效实施。</a:t>
            </a:r>
          </a:p>
        </p:txBody>
      </p:sp>
      <p:sp>
        <p:nvSpPr>
          <p:cNvPr id="28" name="文本框 27"/>
          <p:cNvSpPr txBox="1"/>
          <p:nvPr/>
        </p:nvSpPr>
        <p:spPr>
          <a:xfrm>
            <a:off x="730244" y="4213015"/>
            <a:ext cx="6559240" cy="1857753"/>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三是</a:t>
            </a:r>
            <a:r>
              <a:rPr lang="zh-CN" altLang="en-US" b="1" dirty="0">
                <a:solidFill>
                  <a:srgbClr val="C00000"/>
                </a:solidFill>
                <a:latin typeface="思源黑体 CN Bold" panose="020B0800000000000000" pitchFamily="34" charset="-122"/>
                <a:ea typeface="思源黑体 CN Bold" panose="020B0800000000000000" pitchFamily="34" charset="-122"/>
              </a:rPr>
              <a:t>坚持人民在全面依法治国中的主体地位</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把以人民为中心贯彻到法治中国建设全过程各方面。四是坚持宪法的国家根本法地位，加强宪法实施、履行宪法使命、维护宪法权威。五是坚持在法治下推进改革和在改革中完善法治相统一，处理好改革和法治的关系。</a:t>
            </a:r>
          </a:p>
        </p:txBody>
      </p:sp>
      <p:pic>
        <p:nvPicPr>
          <p:cNvPr id="19" name="图片 18" descr="加快建设社会主义法治国家为人才提供“保障” __凤凰网"/>
          <p:cNvPicPr>
            <a:picLocks noChangeAspect="1" noChangeArrowheads="1"/>
          </p:cNvPicPr>
          <p:nvPr/>
        </p:nvPicPr>
        <p:blipFill rotWithShape="1">
          <a:blip r:embed="rId5">
            <a:extLst>
              <a:ext uri="{28A0092B-C50C-407E-A947-70E740481C1C}">
                <a14:useLocalDpi xmlns:a14="http://schemas.microsoft.com/office/drawing/2010/main" val="0"/>
              </a:ext>
            </a:extLst>
          </a:blip>
          <a:srcRect l="4353" r="3836"/>
          <a:stretch>
            <a:fillRect/>
          </a:stretch>
        </p:blipFill>
        <p:spPr bwMode="auto">
          <a:xfrm>
            <a:off x="7784772" y="2763221"/>
            <a:ext cx="3884347" cy="3109658"/>
          </a:xfrm>
          <a:prstGeom prst="rect">
            <a:avLst/>
          </a:prstGeom>
          <a:noFill/>
          <a:ln w="25400">
            <a:gradFill>
              <a:gsLst>
                <a:gs pos="0">
                  <a:srgbClr val="E74134"/>
                </a:gs>
                <a:gs pos="100000">
                  <a:srgbClr val="EC633F">
                    <a:alpha val="0"/>
                  </a:srgbClr>
                </a:gs>
              </a:gsLst>
              <a:lin ang="5400000" scaled="1"/>
            </a:gradFill>
          </a:ln>
          <a:effectLst>
            <a:reflection blurRad="38100" stA="50000" endA="300" endPos="8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494790" y="2117694"/>
            <a:ext cx="10539512" cy="3974861"/>
          </a:xfrm>
          <a:prstGeom prst="roundRect">
            <a:avLst>
              <a:gd name="adj" fmla="val 3959"/>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1852401" y="520555"/>
            <a:ext cx="8692271" cy="463846"/>
          </a:xfrm>
        </p:spPr>
        <p:txBody>
          <a:bodyPr/>
          <a:lstStyle/>
          <a:p>
            <a:pPr>
              <a:lnSpc>
                <a:spcPct val="100000"/>
              </a:lnSpc>
            </a:pPr>
            <a:r>
              <a:rPr lang="zh-CN" altLang="en-US" dirty="0"/>
              <a:t>（三）进一步全面深化改革的领导和深化党的建设制度改革</a:t>
            </a:r>
          </a:p>
        </p:txBody>
      </p:sp>
      <p:sp>
        <p:nvSpPr>
          <p:cNvPr id="20" name="文本框 19"/>
          <p:cNvSpPr txBox="1"/>
          <p:nvPr/>
        </p:nvSpPr>
        <p:spPr>
          <a:xfrm>
            <a:off x="644201" y="3634631"/>
            <a:ext cx="5845500"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提出要走好</a:t>
            </a:r>
            <a:r>
              <a:rPr lang="zh-CN" altLang="en-US" b="1" dirty="0">
                <a:solidFill>
                  <a:srgbClr val="C00000"/>
                </a:solidFill>
                <a:latin typeface="思源黑体 CN Bold" panose="020B0800000000000000" pitchFamily="34" charset="-122"/>
                <a:ea typeface="思源黑体 CN Bold" panose="020B0800000000000000" pitchFamily="34" charset="-122"/>
              </a:rPr>
              <a:t>新时代党的群众路线</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，把社会期盼、群众智慧、专家意见、基层经验充分吸收到改革设计中来。</a:t>
            </a:r>
          </a:p>
        </p:txBody>
      </p:sp>
      <p:sp>
        <p:nvSpPr>
          <p:cNvPr id="21" name="文本框 20"/>
          <p:cNvSpPr txBox="1"/>
          <p:nvPr/>
        </p:nvSpPr>
        <p:spPr>
          <a:xfrm>
            <a:off x="644201" y="4501601"/>
            <a:ext cx="5845500"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提出要围绕解决突出矛盾设置改革议题，优化重点改革方案生成机制，及时发现问题、纠正偏差。</a:t>
            </a:r>
          </a:p>
        </p:txBody>
      </p:sp>
      <p:grpSp>
        <p:nvGrpSpPr>
          <p:cNvPr id="23" name="组合 22"/>
          <p:cNvGrpSpPr/>
          <p:nvPr/>
        </p:nvGrpSpPr>
        <p:grpSpPr>
          <a:xfrm rot="5400000" flipH="1">
            <a:off x="3048954" y="-707571"/>
            <a:ext cx="45719" cy="5178428"/>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1415169"/>
            <a:ext cx="6480176" cy="322396"/>
          </a:xfrm>
          <a:prstGeom prst="rect">
            <a:avLst/>
          </a:prstGeom>
          <a:noFill/>
        </p:spPr>
        <p:txBody>
          <a:bodyPr wrap="square" lIns="0" tIns="0" rIns="0" bIns="0">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一是坚持党中央对进一步全面深化改革的集中统一领导</a:t>
            </a:r>
          </a:p>
        </p:txBody>
      </p:sp>
      <p:sp>
        <p:nvSpPr>
          <p:cNvPr id="29" name="文本框 28"/>
          <p:cNvSpPr txBox="1"/>
          <p:nvPr/>
        </p:nvSpPr>
        <p:spPr>
          <a:xfrm>
            <a:off x="644201" y="2407562"/>
            <a:ext cx="5845500"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b="1" dirty="0">
                <a:solidFill>
                  <a:srgbClr val="C00000"/>
                </a:solidFill>
                <a:latin typeface="思源黑体 CN Bold" panose="020B0800000000000000" pitchFamily="34" charset="-122"/>
                <a:ea typeface="思源黑体 CN Bold" panose="020B0800000000000000" pitchFamily="34" charset="-122"/>
              </a:rPr>
              <a:t>强调党中央领导改革的总体设计</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、统筹协调、整体推进，鼓励各地区各部门结合实际开拓创新，创造可复制、可推广的新鲜经验。</a:t>
            </a:r>
          </a:p>
        </p:txBody>
      </p:sp>
      <p:pic>
        <p:nvPicPr>
          <p:cNvPr id="30" name="Picture 2" descr="坚持人民当家作主（解码中国基本方略⑤）-浙江传媒学院"/>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520" y="1772470"/>
            <a:ext cx="3206963" cy="3968618"/>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494789" y="2117694"/>
            <a:ext cx="11201399" cy="4111654"/>
          </a:xfrm>
          <a:prstGeom prst="roundRect">
            <a:avLst>
              <a:gd name="adj" fmla="val 3959"/>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1852401" y="520555"/>
            <a:ext cx="8692271" cy="463846"/>
          </a:xfrm>
        </p:spPr>
        <p:txBody>
          <a:bodyPr/>
          <a:lstStyle/>
          <a:p>
            <a:pPr>
              <a:lnSpc>
                <a:spcPct val="100000"/>
              </a:lnSpc>
            </a:pPr>
            <a:r>
              <a:rPr lang="zh-CN" altLang="en-US" dirty="0"/>
              <a:t>（三）进一步全面深化改革的领导和深化党的建设制度改革</a:t>
            </a:r>
          </a:p>
        </p:txBody>
      </p:sp>
      <p:grpSp>
        <p:nvGrpSpPr>
          <p:cNvPr id="23" name="组合 22"/>
          <p:cNvGrpSpPr/>
          <p:nvPr/>
        </p:nvGrpSpPr>
        <p:grpSpPr>
          <a:xfrm rot="5400000" flipH="1">
            <a:off x="3048954" y="-707571"/>
            <a:ext cx="45719" cy="5178428"/>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1415169"/>
            <a:ext cx="6480176" cy="322396"/>
          </a:xfrm>
          <a:prstGeom prst="rect">
            <a:avLst/>
          </a:prstGeom>
          <a:noFill/>
        </p:spPr>
        <p:txBody>
          <a:bodyPr wrap="square" lIns="0" tIns="0" rIns="0" bIns="0">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二是深化党的建设制度改革</a:t>
            </a:r>
          </a:p>
        </p:txBody>
      </p:sp>
      <p:sp>
        <p:nvSpPr>
          <p:cNvPr id="3" name="文本框 2"/>
          <p:cNvSpPr txBox="1"/>
          <p:nvPr/>
        </p:nvSpPr>
        <p:spPr>
          <a:xfrm>
            <a:off x="4536016" y="2407562"/>
            <a:ext cx="6892923" cy="1857753"/>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a:t>
            </a:r>
            <a:r>
              <a:rPr lang="zh-CN" altLang="en-US" b="1" dirty="0">
                <a:solidFill>
                  <a:srgbClr val="C00000"/>
                </a:solidFill>
                <a:latin typeface="思源黑体 CN Bold" panose="020B0800000000000000" pitchFamily="34" charset="-122"/>
                <a:ea typeface="思源黑体 CN Bold" panose="020B0800000000000000" pitchFamily="34" charset="-122"/>
              </a:rPr>
              <a:t>以调动全党抓改革、促发展的积极性、主动性、创造性为着力点</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，加强党的创新理论武装，深化干部人事制度改革，鲜明树立选人用人正确导向，全面提高干部现代化建设能力，树立和践行正确政绩观，着力解决干部乱作为、不作为、不敢为、不善为问题。</a:t>
            </a:r>
          </a:p>
        </p:txBody>
      </p:sp>
      <p:sp>
        <p:nvSpPr>
          <p:cNvPr id="5" name="文本框 4"/>
          <p:cNvSpPr txBox="1"/>
          <p:nvPr/>
        </p:nvSpPr>
        <p:spPr>
          <a:xfrm>
            <a:off x="4536016" y="4362906"/>
            <a:ext cx="6892923" cy="369332"/>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强调要落实</a:t>
            </a:r>
            <a:r>
              <a:rPr lang="zh-CN" altLang="en-US" b="1" dirty="0">
                <a:solidFill>
                  <a:srgbClr val="C00000"/>
                </a:solidFill>
                <a:latin typeface="思源黑体 CN Bold" panose="020B0800000000000000" pitchFamily="34" charset="-122"/>
                <a:ea typeface="思源黑体 CN Bold" panose="020B0800000000000000" pitchFamily="34" charset="-122"/>
              </a:rPr>
              <a:t>“三个区分开来”</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，激励干部开拓进取、干事创业。</a:t>
            </a:r>
          </a:p>
        </p:txBody>
      </p:sp>
      <p:sp>
        <p:nvSpPr>
          <p:cNvPr id="6" name="文本框 5"/>
          <p:cNvSpPr txBox="1"/>
          <p:nvPr/>
        </p:nvSpPr>
        <p:spPr>
          <a:xfrm>
            <a:off x="4536016" y="4829830"/>
            <a:ext cx="6892923"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提出</a:t>
            </a:r>
            <a:r>
              <a:rPr lang="zh-CN" altLang="en-US" b="1" dirty="0">
                <a:solidFill>
                  <a:srgbClr val="C00000"/>
                </a:solidFill>
                <a:latin typeface="思源黑体 CN Bold" panose="020B0800000000000000" pitchFamily="34" charset="-122"/>
                <a:ea typeface="思源黑体 CN Bold" panose="020B0800000000000000" pitchFamily="34" charset="-122"/>
              </a:rPr>
              <a:t>增强党组织政治功能和组织功能</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，探索加强新经济组织、新社会组织、新就业群体党的建设有效途径，完善党员教育管理、作用发挥机制。</a:t>
            </a:r>
          </a:p>
        </p:txBody>
      </p:sp>
      <p:pic>
        <p:nvPicPr>
          <p:cNvPr id="8196" name="Picture 4" descr="选好人、用对人是头等大事__凤凰网"/>
          <p:cNvPicPr>
            <a:picLocks noChangeAspect="1" noChangeArrowheads="1"/>
          </p:cNvPicPr>
          <p:nvPr/>
        </p:nvPicPr>
        <p:blipFill rotWithShape="1">
          <a:blip r:embed="rId4">
            <a:extLst>
              <a:ext uri="{28A0092B-C50C-407E-A947-70E740481C1C}">
                <a14:useLocalDpi xmlns:a14="http://schemas.microsoft.com/office/drawing/2010/main" val="0"/>
              </a:ext>
            </a:extLst>
          </a:blip>
          <a:srcRect r="12529"/>
          <a:stretch>
            <a:fillRect/>
          </a:stretch>
        </p:blipFill>
        <p:spPr bwMode="auto">
          <a:xfrm>
            <a:off x="809382" y="2800350"/>
            <a:ext cx="3415967" cy="2762096"/>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494789" y="2117694"/>
            <a:ext cx="11201399" cy="4111654"/>
          </a:xfrm>
          <a:prstGeom prst="roundRect">
            <a:avLst>
              <a:gd name="adj" fmla="val 3959"/>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p:nvPr>
        </p:nvSpPr>
        <p:spPr>
          <a:xfrm>
            <a:off x="1" y="438312"/>
            <a:ext cx="1903200" cy="495007"/>
          </a:xfrm>
        </p:spPr>
        <p:txBody>
          <a:bodyPr vert="horz" wrap="square" lIns="90170" tIns="46990" rIns="90170" bIns="46990" rtlCol="0" anchor="ctr" anchorCtr="0">
            <a:spAutoFit/>
          </a:bodyPr>
          <a:lstStyle/>
          <a:p>
            <a:pPr algn="ctr"/>
            <a:r>
              <a:rPr lang="zh-CN" altLang="en-US" sz="2600" b="1" dirty="0">
                <a:latin typeface="思源黑体 CN Bold" panose="020B0800000000000000" pitchFamily="34" charset="-122"/>
                <a:ea typeface="思源黑体 CN Bold" panose="020B0800000000000000" pitchFamily="34" charset="-122"/>
              </a:rPr>
              <a:t>第二章</a:t>
            </a:r>
          </a:p>
        </p:txBody>
      </p:sp>
      <p:sp>
        <p:nvSpPr>
          <p:cNvPr id="12" name="文本占位符 11"/>
          <p:cNvSpPr>
            <a:spLocks noGrp="1"/>
          </p:cNvSpPr>
          <p:nvPr>
            <p:ph type="body" idx="1"/>
          </p:nvPr>
        </p:nvSpPr>
        <p:spPr>
          <a:xfrm>
            <a:off x="1852401" y="520555"/>
            <a:ext cx="8692271" cy="463846"/>
          </a:xfrm>
        </p:spPr>
        <p:txBody>
          <a:bodyPr/>
          <a:lstStyle/>
          <a:p>
            <a:pPr>
              <a:lnSpc>
                <a:spcPct val="100000"/>
              </a:lnSpc>
            </a:pPr>
            <a:r>
              <a:rPr lang="zh-CN" altLang="en-US" dirty="0"/>
              <a:t>（三）进一步全面深化改革的领导和深化党的建设制度改革</a:t>
            </a:r>
          </a:p>
        </p:txBody>
      </p:sp>
      <p:grpSp>
        <p:nvGrpSpPr>
          <p:cNvPr id="23" name="组合 22"/>
          <p:cNvGrpSpPr/>
          <p:nvPr/>
        </p:nvGrpSpPr>
        <p:grpSpPr>
          <a:xfrm rot="5400000" flipH="1">
            <a:off x="3048954" y="-707571"/>
            <a:ext cx="45719" cy="5178428"/>
            <a:chOff x="6660195" y="2514600"/>
            <a:chExt cx="87024" cy="3767358"/>
          </a:xfrm>
        </p:grpSpPr>
        <p:cxnSp>
          <p:nvCxnSpPr>
            <p:cNvPr id="24" name="直接连接符 23"/>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82599" y="1415169"/>
            <a:ext cx="6480176" cy="322396"/>
          </a:xfrm>
          <a:prstGeom prst="rect">
            <a:avLst/>
          </a:prstGeom>
          <a:noFill/>
        </p:spPr>
        <p:txBody>
          <a:bodyPr wrap="square" lIns="0" tIns="0" rIns="0" bIns="0">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三是深入推进党风廉政建设和反腐败斗争</a:t>
            </a:r>
          </a:p>
        </p:txBody>
      </p:sp>
      <p:sp>
        <p:nvSpPr>
          <p:cNvPr id="8" name="文本框 7"/>
          <p:cNvSpPr txBox="1"/>
          <p:nvPr/>
        </p:nvSpPr>
        <p:spPr>
          <a:xfrm>
            <a:off x="644204" y="2407562"/>
            <a:ext cx="6318571"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强调健全政治监督具体化、精准化、常态化机制，锲而不舍落实中央八项规定精神，坚决反对形式主义、官僚主义，切实为基层减负。</a:t>
            </a:r>
          </a:p>
        </p:txBody>
      </p:sp>
      <p:sp>
        <p:nvSpPr>
          <p:cNvPr id="19" name="文本框 18"/>
          <p:cNvSpPr txBox="1"/>
          <p:nvPr/>
        </p:nvSpPr>
        <p:spPr>
          <a:xfrm>
            <a:off x="644204" y="3642573"/>
            <a:ext cx="6318571"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强调深化运用监督执纪</a:t>
            </a:r>
            <a:r>
              <a:rPr lang="zh-CN" altLang="en-US" b="1" dirty="0">
                <a:solidFill>
                  <a:srgbClr val="C00000"/>
                </a:solidFill>
                <a:latin typeface="思源黑体 CN Bold" panose="020B0800000000000000" pitchFamily="34" charset="-122"/>
                <a:ea typeface="思源黑体 CN Bold" panose="020B0800000000000000" pitchFamily="34" charset="-122"/>
              </a:rPr>
              <a:t>“四种形态”</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，综合发挥党的纪律的教育约束、保障激励作用，完善一体推进不敢腐、不能腐、不想腐工作机制，着力铲除腐败滋生的土壤和条件。</a:t>
            </a:r>
          </a:p>
        </p:txBody>
      </p:sp>
      <p:sp>
        <p:nvSpPr>
          <p:cNvPr id="20" name="文本框 19"/>
          <p:cNvSpPr txBox="1"/>
          <p:nvPr/>
        </p:nvSpPr>
        <p:spPr>
          <a:xfrm>
            <a:off x="644204" y="4877584"/>
            <a:ext cx="631857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强调完善党和国家监督体系，强化全面从严治党主体责任和监督责任。强调加强诬告行为治理，等等。</a:t>
            </a:r>
          </a:p>
        </p:txBody>
      </p:sp>
      <p:pic>
        <p:nvPicPr>
          <p:cNvPr id="9218" name="Picture 2" descr="【领航新征程】浙江国家监察体制改革试点向纵深推进 反腐败“铁拳”威力更大-国内频道-内蒙古新闻网"/>
          <p:cNvPicPr>
            <a:picLocks noChangeAspect="1" noChangeArrowheads="1"/>
          </p:cNvPicPr>
          <p:nvPr/>
        </p:nvPicPr>
        <p:blipFill rotWithShape="1">
          <a:blip r:embed="rId4">
            <a:extLst>
              <a:ext uri="{28A0092B-C50C-407E-A947-70E740481C1C}">
                <a14:useLocalDpi xmlns:a14="http://schemas.microsoft.com/office/drawing/2010/main" val="0"/>
              </a:ext>
            </a:extLst>
          </a:blip>
          <a:srcRect l="5017" r="18600"/>
          <a:stretch>
            <a:fillRect/>
          </a:stretch>
        </p:blipFill>
        <p:spPr bwMode="auto">
          <a:xfrm>
            <a:off x="7546001" y="2520862"/>
            <a:ext cx="3848756" cy="3028950"/>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5005388" y="1542415"/>
            <a:ext cx="2181225" cy="1784350"/>
          </a:xfrm>
          <a:prstGeom prst="rect">
            <a:avLst/>
          </a:prstGeom>
          <a:noFill/>
          <a:ln>
            <a:noFill/>
          </a:ln>
        </p:spPr>
        <p:txBody>
          <a:bodyPr wrap="square" rtlCol="0">
            <a:prstTxWarp prst="textPlain">
              <a:avLst/>
            </a:prstTxWarp>
            <a:noAutofit/>
          </a:bodyPr>
          <a:lstStyle/>
          <a:p>
            <a:r>
              <a:rPr lang="en-US" altLang="zh-CN" sz="9600" dirty="0">
                <a:ln w="28575">
                  <a:noFill/>
                </a:ln>
                <a:gradFill>
                  <a:gsLst>
                    <a:gs pos="0">
                      <a:srgbClr val="E53530"/>
                    </a:gs>
                    <a:gs pos="61000">
                      <a:srgbClr val="FFD02B">
                        <a:alpha val="0"/>
                      </a:srgbClr>
                    </a:gs>
                  </a:gsLst>
                  <a:lin ang="5400000" scaled="0"/>
                </a:gra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03</a:t>
            </a:r>
          </a:p>
        </p:txBody>
      </p:sp>
      <p:sp>
        <p:nvSpPr>
          <p:cNvPr id="15" name="椭圆 14"/>
          <p:cNvSpPr/>
          <p:nvPr>
            <p:custDataLst>
              <p:tags r:id="rId2"/>
            </p:custDataLst>
          </p:nvPr>
        </p:nvSpPr>
        <p:spPr>
          <a:xfrm>
            <a:off x="2031365" y="3326765"/>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00480" y="2574925"/>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83090" y="2409825"/>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592435" y="3241040"/>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1" name="文本框 10"/>
          <p:cNvSpPr txBox="1"/>
          <p:nvPr>
            <p:custDataLst>
              <p:tags r:id="rId6"/>
            </p:custDataLst>
          </p:nvPr>
        </p:nvSpPr>
        <p:spPr>
          <a:xfrm>
            <a:off x="1223645" y="2574925"/>
            <a:ext cx="9719310" cy="2778005"/>
          </a:xfrm>
          <a:prstGeom prst="rect">
            <a:avLst/>
          </a:prstGeom>
          <a:noFill/>
        </p:spPr>
        <p:txBody>
          <a:bodyPr wrap="square" rtlCol="0">
            <a:spAutoFit/>
          </a:bodyPr>
          <a:lstStyle>
            <a:defPPr>
              <a:defRPr lang="zh-CN"/>
            </a:defPPr>
            <a:lvl1pPr algn="ctr">
              <a:lnSpc>
                <a:spcPts val="7200"/>
              </a:lnSpc>
              <a:defRPr sz="4800" b="1" spc="450">
                <a:ln>
                  <a:solidFill>
                    <a:schemeClr val="accent2">
                      <a:lumMod val="40000"/>
                      <a:lumOff val="6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dirty="0">
                <a:ln>
                  <a:solidFill>
                    <a:schemeClr val="accent6">
                      <a:lumMod val="60000"/>
                      <a:lumOff val="40000"/>
                    </a:schemeClr>
                  </a:solidFill>
                </a:ln>
                <a:latin typeface="思源黑体 CN Bold" panose="020B0800000000000000" pitchFamily="34" charset="-122"/>
                <a:ea typeface="思源黑体 CN Bold" panose="020B0800000000000000" pitchFamily="34" charset="-122"/>
                <a:sym typeface="HarmonyOS Sans SC" panose="00000500000000000000" pitchFamily="2" charset="-122"/>
              </a:rPr>
              <a:t>以钉钉子精神抓好改革落实，</a:t>
            </a:r>
            <a:endParaRPr lang="en-US" altLang="zh-CN" dirty="0">
              <a:ln>
                <a:solidFill>
                  <a:schemeClr val="accent6">
                    <a:lumMod val="60000"/>
                    <a:lumOff val="40000"/>
                  </a:schemeClr>
                </a:solidFill>
              </a:ln>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a:ln>
                  <a:solidFill>
                    <a:schemeClr val="accent6">
                      <a:lumMod val="60000"/>
                      <a:lumOff val="40000"/>
                    </a:schemeClr>
                  </a:solidFill>
                </a:ln>
                <a:latin typeface="思源黑体 CN Bold" panose="020B0800000000000000" pitchFamily="34" charset="-122"/>
                <a:ea typeface="思源黑体 CN Bold" panose="020B0800000000000000" pitchFamily="34" charset="-122"/>
                <a:sym typeface="HarmonyOS Sans SC" panose="00000500000000000000" pitchFamily="2" charset="-122"/>
              </a:rPr>
              <a:t>用更多更好的现代化成果</a:t>
            </a:r>
            <a:endParaRPr lang="en-US" altLang="zh-CN" dirty="0">
              <a:ln>
                <a:solidFill>
                  <a:schemeClr val="accent6">
                    <a:lumMod val="60000"/>
                    <a:lumOff val="40000"/>
                  </a:schemeClr>
                </a:solidFill>
              </a:ln>
              <a:latin typeface="思源黑体 CN Bold" panose="020B0800000000000000" pitchFamily="34" charset="-122"/>
              <a:ea typeface="思源黑体 CN Bold" panose="020B0800000000000000" pitchFamily="34" charset="-122"/>
              <a:sym typeface="HarmonyOS Sans SC" panose="00000500000000000000" pitchFamily="2" charset="-122"/>
            </a:endParaRPr>
          </a:p>
          <a:p>
            <a:r>
              <a:rPr lang="zh-CN" altLang="en-US" dirty="0">
                <a:ln>
                  <a:solidFill>
                    <a:schemeClr val="accent6">
                      <a:lumMod val="60000"/>
                      <a:lumOff val="40000"/>
                    </a:schemeClr>
                  </a:solidFill>
                </a:ln>
                <a:latin typeface="思源黑体 CN Bold" panose="020B0800000000000000" pitchFamily="34" charset="-122"/>
                <a:ea typeface="思源黑体 CN Bold" panose="020B0800000000000000" pitchFamily="34" charset="-122"/>
                <a:sym typeface="HarmonyOS Sans SC" panose="00000500000000000000" pitchFamily="2" charset="-122"/>
              </a:rPr>
              <a:t>惠及最广大人民</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sp>
        <p:nvSpPr>
          <p:cNvPr id="4" name="圆角矩形 34"/>
          <p:cNvSpPr/>
          <p:nvPr/>
        </p:nvSpPr>
        <p:spPr>
          <a:xfrm>
            <a:off x="1553520" y="1122949"/>
            <a:ext cx="9084962" cy="610424"/>
          </a:xfrm>
          <a:prstGeom prst="trapezoid">
            <a:avLst/>
          </a:prstGeom>
          <a:gradFill>
            <a:gsLst>
              <a:gs pos="100000">
                <a:srgbClr val="C00000"/>
              </a:gs>
              <a:gs pos="0">
                <a:srgbClr val="D21B00"/>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6" name="矩形 5"/>
          <p:cNvSpPr/>
          <p:nvPr/>
        </p:nvSpPr>
        <p:spPr>
          <a:xfrm>
            <a:off x="416719" y="1362628"/>
            <a:ext cx="11358562" cy="5244291"/>
          </a:xfrm>
          <a:prstGeom prst="rect">
            <a:avLst/>
          </a:prstGeom>
          <a:solidFill>
            <a:srgbClr val="FFC000">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cs"/>
              <a:sym typeface="微软雅黑" panose="020B0503020204020204" pitchFamily="34" charset="-122"/>
            </a:endParaRPr>
          </a:p>
        </p:txBody>
      </p:sp>
      <p:sp>
        <p:nvSpPr>
          <p:cNvPr id="9" name="矩形: 圆角 8"/>
          <p:cNvSpPr/>
          <p:nvPr/>
        </p:nvSpPr>
        <p:spPr>
          <a:xfrm>
            <a:off x="495300" y="1200061"/>
            <a:ext cx="11201400" cy="5657938"/>
          </a:xfrm>
          <a:prstGeom prst="roundRect">
            <a:avLst>
              <a:gd name="adj" fmla="val 0"/>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pic>
        <p:nvPicPr>
          <p:cNvPr id="10" name="图片 9" descr="党政边界 (1)"/>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flipH="1">
            <a:off x="0" y="6308724"/>
            <a:ext cx="12192000" cy="549275"/>
          </a:xfrm>
          <a:prstGeom prst="rect">
            <a:avLst/>
          </a:prstGeom>
        </p:spPr>
      </p:pic>
      <p:sp>
        <p:nvSpPr>
          <p:cNvPr id="11" name="任意多边形 2"/>
          <p:cNvSpPr/>
          <p:nvPr/>
        </p:nvSpPr>
        <p:spPr>
          <a:xfrm rot="16200000">
            <a:off x="313542" y="1649918"/>
            <a:ext cx="1137554" cy="255802"/>
          </a:xfrm>
          <a:custGeom>
            <a:avLst/>
            <a:gdLst>
              <a:gd name="adj" fmla="val 50000"/>
              <a:gd name="maxAdj" fmla="*/ 100000 w ss"/>
              <a:gd name="a" fmla="pin 0 adj maxAdj"/>
              <a:gd name="x1" fmla="*/ ss a 100000"/>
              <a:gd name="x2" fmla="+- r 0 x1"/>
              <a:gd name="x3" fmla="*/ x2 1 2"/>
              <a:gd name="dx" fmla="+- x2 0 x1"/>
              <a:gd name="il" fmla="?: dx x1 l"/>
              <a:gd name="ir" fmla="?: dx x2 r"/>
            </a:gdLst>
            <a:ahLst/>
            <a:cxnLst>
              <a:cxn ang="3">
                <a:pos x="x3" y="t"/>
              </a:cxn>
              <a:cxn ang="cd2">
                <a:pos x="x1" y="vc"/>
              </a:cxn>
              <a:cxn ang="cd4">
                <a:pos x="x3" y="b"/>
              </a:cxn>
              <a:cxn ang="0">
                <a:pos x="r" y="vc"/>
              </a:cxn>
            </a:cxnLst>
            <a:rect l="l" t="t" r="r" b="b"/>
            <a:pathLst>
              <a:path w="3416" h="745">
                <a:moveTo>
                  <a:pt x="0" y="0"/>
                </a:moveTo>
                <a:lnTo>
                  <a:pt x="3416" y="0"/>
                </a:lnTo>
                <a:lnTo>
                  <a:pt x="3416" y="745"/>
                </a:lnTo>
                <a:lnTo>
                  <a:pt x="0" y="745"/>
                </a:lnTo>
                <a:lnTo>
                  <a:pt x="373" y="373"/>
                </a:lnTo>
                <a:lnTo>
                  <a:pt x="0" y="0"/>
                </a:lnTo>
                <a:close/>
              </a:path>
            </a:pathLst>
          </a:custGeom>
          <a:gradFill>
            <a:gsLst>
              <a:gs pos="49000">
                <a:srgbClr val="E74134"/>
              </a:gs>
              <a:gs pos="100000">
                <a:srgbClr val="EC633F"/>
              </a:gs>
            </a:gsLst>
            <a:lin ang="0" scaled="0"/>
          </a:gra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圆角矩形 34"/>
          <p:cNvSpPr/>
          <p:nvPr/>
        </p:nvSpPr>
        <p:spPr>
          <a:xfrm flipV="1">
            <a:off x="1750637" y="1122949"/>
            <a:ext cx="8690727" cy="610424"/>
          </a:xfrm>
          <a:prstGeom prst="trapezoid">
            <a:avLst/>
          </a:prstGeom>
          <a:gradFill flip="none" rotWithShape="0">
            <a:gsLst>
              <a:gs pos="0">
                <a:srgbClr val="EF6A19"/>
              </a:gs>
              <a:gs pos="63000">
                <a:srgbClr val="D21B00"/>
              </a:gs>
            </a:gsLst>
            <a:lin ang="27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b="1" dirty="0">
              <a:solidFill>
                <a:schemeClr val="bg1"/>
              </a:solidFill>
              <a:latin typeface="思源黑体 CN Bold" panose="020B0800000000000000" pitchFamily="34" charset="-122"/>
              <a:ea typeface="思源黑体 CN Bold" panose="020B0800000000000000" pitchFamily="34" charset="-122"/>
              <a:cs typeface="黑体" panose="02010609060101010101" charset="-122"/>
              <a:sym typeface="微软雅黑" panose="020B0503020204020204" pitchFamily="34" charset="-122"/>
            </a:endParaRPr>
          </a:p>
        </p:txBody>
      </p:sp>
      <p:sp>
        <p:nvSpPr>
          <p:cNvPr id="2" name="文本框 1"/>
          <p:cNvSpPr txBox="1"/>
          <p:nvPr/>
        </p:nvSpPr>
        <p:spPr>
          <a:xfrm>
            <a:off x="1315471" y="2105667"/>
            <a:ext cx="9561058" cy="1497654"/>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党的二十届三中全会开启了新时代全面深化改革的实践续篇、新征程推进中国式现代化的时代新篇，是我们党的历史上又一个新的里程碑，进一步凝聚了强大力量、擘画了宏伟蓝图、发出了改革强音，具有重大而深远的政治意义、理论意义、战略意义、世界意义和实践意义，必将带来中国式现代化的万千气象。</a:t>
            </a:r>
          </a:p>
        </p:txBody>
      </p:sp>
      <p:sp>
        <p:nvSpPr>
          <p:cNvPr id="3" name="文本框 2"/>
          <p:cNvSpPr txBox="1"/>
          <p:nvPr/>
        </p:nvSpPr>
        <p:spPr>
          <a:xfrm>
            <a:off x="1315471" y="3715969"/>
            <a:ext cx="9561058"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习近平总书记深刻指出：</a:t>
            </a:r>
            <a:r>
              <a:rPr lang="zh-CN" altLang="en-US" b="1" dirty="0">
                <a:solidFill>
                  <a:srgbClr val="C00000"/>
                </a:solidFill>
                <a:latin typeface="思源黑体 CN Bold" panose="020B0800000000000000" pitchFamily="34" charset="-122"/>
                <a:ea typeface="思源黑体 CN Bold" panose="020B0800000000000000" pitchFamily="34" charset="-122"/>
              </a:rPr>
              <a:t>“如果不沉下心来抓落实，再好的目标，再好的蓝图，也只是镜中花、水中月。”</a:t>
            </a:r>
          </a:p>
        </p:txBody>
      </p:sp>
      <p:sp>
        <p:nvSpPr>
          <p:cNvPr id="7" name="文本框 6"/>
          <p:cNvSpPr txBox="1"/>
          <p:nvPr/>
        </p:nvSpPr>
        <p:spPr>
          <a:xfrm>
            <a:off x="1315471" y="4606073"/>
            <a:ext cx="9561058"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Ø"/>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改革越是向纵深推进，触及的利益矛盾越是复杂尖锐，硬骨头越难啃，每前进一步都不容易。只有在抓落实上下更大功夫，才能克服种种阻力，打破利益固化的藩篱，用更多更好的现代化成果惠及最广大人民，不断取得改革的成功。</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9892848"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490887" y="129631"/>
            <a:ext cx="2546916"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（一）</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8948377"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领会精神，深刻领会和把握进一步全面深化改革的主题、重大原则、</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重大举措、根本保证，做到学深悟透、入脑入心。</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1937308" y="-1641462"/>
            <a:ext cx="1756579" cy="1756579"/>
          </a:xfrm>
          <a:prstGeom prst="rect">
            <a:avLst/>
          </a:prstGeom>
        </p:spPr>
      </p:pic>
      <p:pic>
        <p:nvPicPr>
          <p:cNvPr id="28" name="图片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307" y="5300879"/>
            <a:ext cx="12244614" cy="1568224"/>
          </a:xfrm>
          <a:prstGeom prst="rect">
            <a:avLst/>
          </a:prstGeom>
        </p:spPr>
      </p:pic>
      <p:sp>
        <p:nvSpPr>
          <p:cNvPr id="29" name="矩形: 圆角 28"/>
          <p:cNvSpPr/>
          <p:nvPr/>
        </p:nvSpPr>
        <p:spPr>
          <a:xfrm>
            <a:off x="495300" y="1972832"/>
            <a:ext cx="11201400" cy="3735906"/>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6068983" y="683981"/>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0" name="文本框 39"/>
          <p:cNvSpPr txBox="1"/>
          <p:nvPr/>
        </p:nvSpPr>
        <p:spPr>
          <a:xfrm>
            <a:off x="5466721" y="3060004"/>
            <a:ext cx="5670671"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今年是全面深化改革又一个重要年份，主要任务是谋划进一步全面深化改革</a:t>
            </a:r>
          </a:p>
        </p:txBody>
      </p:sp>
      <p:sp>
        <p:nvSpPr>
          <p:cNvPr id="41" name="文本框 40"/>
          <p:cNvSpPr txBox="1"/>
          <p:nvPr/>
        </p:nvSpPr>
        <p:spPr>
          <a:xfrm>
            <a:off x="5466721" y="4136292"/>
            <a:ext cx="5670671"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这既是党的十八届三中全会以来全面深化改革的实践续篇，也是新征程推进中国式现代化的时代新篇。</a:t>
            </a:r>
          </a:p>
        </p:txBody>
      </p:sp>
      <p:pic>
        <p:nvPicPr>
          <p:cNvPr id="10242" name="Picture 2" descr="庆祝改革开放40年丨创新理论引领浙江改革开放-钱江潮评_浙江在线评论"/>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0675" t="8181" b="9548"/>
          <a:stretch>
            <a:fillRect/>
          </a:stretch>
        </p:blipFill>
        <p:spPr bwMode="auto">
          <a:xfrm>
            <a:off x="1185624" y="2695028"/>
            <a:ext cx="3863202" cy="2578831"/>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9" name="矩形 8"/>
          <p:cNvSpPr/>
          <p:nvPr/>
        </p:nvSpPr>
        <p:spPr>
          <a:xfrm flipV="1">
            <a:off x="482600" y="1672589"/>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（一）</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领会精神，深刻领会和把握进一步全面深化改革的主题、重大原则、</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重大举措、根本保证，做到学深悟透、入脑入心。</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577478" y="1394072"/>
            <a:ext cx="1756579" cy="1756579"/>
          </a:xfrm>
          <a:prstGeom prst="rect">
            <a:avLst/>
          </a:prstGeom>
        </p:spPr>
      </p:pic>
      <p:sp>
        <p:nvSpPr>
          <p:cNvPr id="29" name="矩形: 圆角 28"/>
          <p:cNvSpPr/>
          <p:nvPr/>
        </p:nvSpPr>
        <p:spPr>
          <a:xfrm>
            <a:off x="362857" y="3791333"/>
            <a:ext cx="11466286" cy="2766227"/>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3" name="文本框 2"/>
          <p:cNvSpPr txBox="1"/>
          <p:nvPr/>
        </p:nvSpPr>
        <p:spPr>
          <a:xfrm>
            <a:off x="785271" y="1942800"/>
            <a:ext cx="8358729"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党的二十届三中全会重点研究</a:t>
            </a:r>
            <a:r>
              <a:rPr lang="zh-CN" altLang="en-US" b="1" dirty="0">
                <a:solidFill>
                  <a:srgbClr val="C00000"/>
                </a:solidFill>
                <a:latin typeface="思源黑体 CN Bold" panose="020B0800000000000000" pitchFamily="34" charset="-122"/>
                <a:ea typeface="思源黑体 CN Bold" panose="020B0800000000000000" pitchFamily="34" charset="-122"/>
              </a:rPr>
              <a:t>进一步全面深化改革、推进中国式现代化问题</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，全面深化改革掀开新的篇章。</a:t>
            </a:r>
          </a:p>
        </p:txBody>
      </p:sp>
      <p:sp>
        <p:nvSpPr>
          <p:cNvPr id="8" name="文本框 7"/>
          <p:cNvSpPr txBox="1"/>
          <p:nvPr/>
        </p:nvSpPr>
        <p:spPr>
          <a:xfrm>
            <a:off x="785271" y="2807899"/>
            <a:ext cx="10547489"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新时代以来，习近平总书记亲自谋划、亲自部署、亲自推动全面深化改革，提出一系列具有原创性、时代性、指导性的新思想、新观点、新论断。</a:t>
            </a:r>
          </a:p>
        </p:txBody>
      </p:sp>
      <p:sp>
        <p:nvSpPr>
          <p:cNvPr id="11" name="文本框 10"/>
          <p:cNvSpPr txBox="1"/>
          <p:nvPr/>
        </p:nvSpPr>
        <p:spPr>
          <a:xfrm>
            <a:off x="785272" y="3955601"/>
            <a:ext cx="8126500"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这些重要论述立意高远、内涵丰富，对于深刻理解全面深化改革的历史必然性，</a:t>
            </a:r>
            <a:r>
              <a:rPr lang="zh-CN" altLang="en-US" b="1" dirty="0">
                <a:solidFill>
                  <a:srgbClr val="C00000"/>
                </a:solidFill>
                <a:latin typeface="思源黑体 CN Bold" panose="020B0800000000000000" pitchFamily="34" charset="-122"/>
                <a:ea typeface="思源黑体 CN Bold" panose="020B0800000000000000" pitchFamily="34" charset="-122"/>
              </a:rPr>
              <a:t>把握坚定不移全面深化改革的重大意义</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，自觉把改革摆在更加突出位置，紧紧围绕推进中国式现代化进一步全面深化改革指明了方向，提供了遵循。</a:t>
            </a:r>
          </a:p>
        </p:txBody>
      </p:sp>
      <p:sp>
        <p:nvSpPr>
          <p:cNvPr id="12" name="文本框 11"/>
          <p:cNvSpPr txBox="1"/>
          <p:nvPr/>
        </p:nvSpPr>
        <p:spPr>
          <a:xfrm>
            <a:off x="785272" y="5168652"/>
            <a:ext cx="8126500"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“党的十八届三中全会也是划时代的”</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这一重要论断，牢牢把握改革的政治引领性，深刻领悟“两个确立”的决定性意义，把坚定拥护“两个确立”、坚决做到“两个维护”转化为全面深化改革的战略定力和行动自觉；</a:t>
            </a:r>
          </a:p>
        </p:txBody>
      </p:sp>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6451" y="3955601"/>
            <a:ext cx="2147290" cy="2602113"/>
          </a:xfrm>
          <a:prstGeom prst="rect">
            <a:avLst/>
          </a:prstGeom>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（一）</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领会精神，深刻领会和把握进一步全面深化改革的主题、重大原则、</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重大举措、根本保证，做到学深悟透、入脑入心。</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1937308" y="-1641462"/>
            <a:ext cx="1756579" cy="1756579"/>
          </a:xfrm>
          <a:prstGeom prst="rect">
            <a:avLst/>
          </a:prstGeom>
        </p:spPr>
      </p:pic>
      <p:pic>
        <p:nvPicPr>
          <p:cNvPr id="28" name="图片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307" y="5300879"/>
            <a:ext cx="12244614" cy="1568224"/>
          </a:xfrm>
          <a:prstGeom prst="rect">
            <a:avLst/>
          </a:prstGeom>
        </p:spPr>
      </p:pic>
      <p:sp>
        <p:nvSpPr>
          <p:cNvPr id="29" name="矩形: 圆角 28"/>
          <p:cNvSpPr/>
          <p:nvPr/>
        </p:nvSpPr>
        <p:spPr>
          <a:xfrm>
            <a:off x="495300" y="2227329"/>
            <a:ext cx="11201400" cy="3353121"/>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7244364" y="1447666"/>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0" name="文本框 39"/>
          <p:cNvSpPr txBox="1"/>
          <p:nvPr/>
        </p:nvSpPr>
        <p:spPr>
          <a:xfrm>
            <a:off x="5466721" y="2986356"/>
            <a:ext cx="5670671" cy="2217851"/>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endPar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坚持和加强党的全面领导</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这一重大原则</a:t>
            </a:r>
            <a:endPar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u"/>
            </a:pPr>
            <a:endParaRPr lang="en-US" altLang="zh-CN" kern="100" dirty="0">
              <a:latin typeface="思源黑体 CN Bold" panose="020B0800000000000000" pitchFamily="34" charset="-122"/>
              <a:ea typeface="思源黑体 CN Bold" panose="020B0800000000000000" pitchFamily="34" charset="-122"/>
              <a:cs typeface="Times New Roman" panose="02020603050405020304" pitchFamily="18" charset="0"/>
            </a:endParaRPr>
          </a:p>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牢牢把握改革方向的坚定性，始终保持以党的自我革命引领社会革命的高度自觉，把党的领导落实到全面深化改革的各领域各方面各环节；</a:t>
            </a:r>
          </a:p>
        </p:txBody>
      </p:sp>
      <p:pic>
        <p:nvPicPr>
          <p:cNvPr id="8" name="Picture 4" descr="故宫石狮子摄影图__国内旅游_旅游摄影_摄影图库_昵图网nipic.com"/>
          <p:cNvPicPr>
            <a:picLocks noChangeAspect="1" noChangeArrowheads="1"/>
          </p:cNvPicPr>
          <p:nvPr/>
        </p:nvPicPr>
        <p:blipFill rotWithShape="1">
          <a:blip r:embed="rId9">
            <a:extLst>
              <a:ext uri="{28A0092B-C50C-407E-A947-70E740481C1C}">
                <a14:useLocalDpi xmlns:a14="http://schemas.microsoft.com/office/drawing/2010/main" val="0"/>
              </a:ext>
            </a:extLst>
          </a:blip>
          <a:srcRect l="7734"/>
          <a:stretch>
            <a:fillRect/>
          </a:stretch>
        </p:blipFill>
        <p:spPr bwMode="auto">
          <a:xfrm>
            <a:off x="1244689" y="2565708"/>
            <a:ext cx="3715833" cy="2676362"/>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9" name="矩形 8"/>
          <p:cNvSpPr/>
          <p:nvPr/>
        </p:nvSpPr>
        <p:spPr>
          <a:xfrm flipV="1">
            <a:off x="482600" y="1672589"/>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（一）</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领会精神，深刻领会和把握进一步全面深化改革的主题、重大原则、</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重大举措、根本保证，做到学深悟透、入脑入心。</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19" name="文本框 18"/>
          <p:cNvSpPr txBox="1"/>
          <p:nvPr/>
        </p:nvSpPr>
        <p:spPr>
          <a:xfrm>
            <a:off x="756243" y="2013095"/>
            <a:ext cx="9964707"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推进中国式现代化</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这一主题，牢牢把握改革指向的鲜明性和改革内涵的全面性，把  全面深化改革作为推进中国式现代化的根本动力，确保改革始终沿着正确方向前进，以浙江之窗展现中国改革和中国式现代化的大美画卷；</a:t>
            </a:r>
          </a:p>
        </p:txBody>
      </p:sp>
      <p:sp>
        <p:nvSpPr>
          <p:cNvPr id="20" name="文本框 19"/>
          <p:cNvSpPr txBox="1"/>
          <p:nvPr/>
        </p:nvSpPr>
        <p:spPr>
          <a:xfrm>
            <a:off x="756243" y="3411624"/>
            <a:ext cx="9964707"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经济体制改革</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这一关键，牢牢把握改革战略的牵引性，直面浙江“新的成长烦恼”，持续擦亮民营经济、数字经济等金名片，着力推动高质量发展，不断塑造发展新优势新动能；</a:t>
            </a:r>
          </a:p>
        </p:txBody>
      </p:sp>
      <p:sp>
        <p:nvSpPr>
          <p:cNvPr id="23" name="文本框 22"/>
          <p:cNvSpPr txBox="1"/>
          <p:nvPr/>
        </p:nvSpPr>
        <p:spPr>
          <a:xfrm>
            <a:off x="756243" y="4450054"/>
            <a:ext cx="9964707"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以人民为中心</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这一价值取向，牢牢把握改革立场的人民性，紧贴民心、尊重民意、  集中民智、汇聚民力，在推进中国式现代化省域实践中回答好“改革为民、改革惠民”考题；</a:t>
            </a:r>
          </a:p>
        </p:txBody>
      </p:sp>
      <p:sp>
        <p:nvSpPr>
          <p:cNvPr id="24" name="文本框 23"/>
          <p:cNvSpPr txBox="1"/>
          <p:nvPr/>
        </p:nvSpPr>
        <p:spPr>
          <a:xfrm>
            <a:off x="756243" y="5488485"/>
            <a:ext cx="9964707"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深刻认识</a:t>
            </a:r>
            <a:r>
              <a:rPr lang="zh-CN" altLang="en-US" b="1" dirty="0">
                <a:solidFill>
                  <a:srgbClr val="C00000"/>
                </a:solidFill>
                <a:latin typeface="思源黑体 CN Bold" panose="020B0800000000000000" pitchFamily="34" charset="-122"/>
                <a:ea typeface="思源黑体 CN Bold" panose="020B0800000000000000" pitchFamily="34" charset="-122"/>
              </a:rPr>
              <a:t>以正确的方法论推进改革</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这一要求，牢牢把握改革方略的科学性，坚持解放思想、  实事求是、与时俱进、求真务实，用正确的方法做正确的事情，下最大的功夫求最好的效果。</a:t>
            </a:r>
          </a:p>
        </p:txBody>
      </p:sp>
      <p:cxnSp>
        <p:nvCxnSpPr>
          <p:cNvPr id="4" name="直接连接符 3"/>
          <p:cNvCxnSpPr/>
          <p:nvPr/>
        </p:nvCxnSpPr>
        <p:spPr>
          <a:xfrm>
            <a:off x="937404" y="2241942"/>
            <a:ext cx="0" cy="4041521"/>
          </a:xfrm>
          <a:prstGeom prst="line">
            <a:avLst/>
          </a:prstGeom>
          <a:ln w="9525">
            <a:gradFill>
              <a:gsLst>
                <a:gs pos="0">
                  <a:schemeClr val="tx1"/>
                </a:gs>
                <a:gs pos="100000">
                  <a:schemeClr val="tx1">
                    <a:alpha val="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20950" y="3967823"/>
            <a:ext cx="1337065" cy="3041323"/>
          </a:xfrm>
          <a:prstGeom prst="rect">
            <a:avLst/>
          </a:prstGeom>
        </p:spPr>
      </p:pic>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495301" y="1821902"/>
            <a:ext cx="11201399" cy="1143054"/>
          </a:xfrm>
          <a:prstGeom prst="roundRect">
            <a:avLst>
              <a:gd name="adj" fmla="val 3959"/>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（二）</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加强宣传，切实把全会精神讲清、讲准、讲透、讲实，做到全面覆盖、家喻户晓。</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19" name="文本框 18"/>
          <p:cNvSpPr txBox="1"/>
          <p:nvPr/>
        </p:nvSpPr>
        <p:spPr>
          <a:xfrm>
            <a:off x="848176" y="1956225"/>
            <a:ext cx="10359006" cy="874407"/>
          </a:xfrm>
          <a:prstGeom prst="rect">
            <a:avLst/>
          </a:prstGeom>
          <a:noFill/>
        </p:spPr>
        <p:txBody>
          <a:bodyPr wrap="square">
            <a:spAutoFit/>
          </a:bodyPr>
          <a:lstStyle/>
          <a:p>
            <a:pPr algn="just">
              <a:lnSpc>
                <a:spcPct val="150000"/>
              </a:lnSpc>
            </a:pPr>
            <a:r>
              <a:rPr lang="zh-CN" altLang="en-US" b="1" kern="100" dirty="0">
                <a:solidFill>
                  <a:srgbClr val="C00000"/>
                </a:solidFill>
                <a:latin typeface="思源黑体 CN Bold" panose="020B0800000000000000" pitchFamily="34" charset="-122"/>
                <a:ea typeface="思源黑体 CN Bold" panose="020B0800000000000000" pitchFamily="34" charset="-122"/>
                <a:cs typeface="Times New Roman" panose="02020603050405020304" pitchFamily="18" charset="0"/>
              </a:rPr>
              <a:t>党的二十届三中全会是在以中国式现代化全面推进强国建设、民族复兴伟业的关键时期召开的一次十分重要的会议。</a:t>
            </a:r>
          </a:p>
        </p:txBody>
      </p:sp>
      <p:sp>
        <p:nvSpPr>
          <p:cNvPr id="8" name="文本框 7"/>
          <p:cNvSpPr txBox="1"/>
          <p:nvPr/>
        </p:nvSpPr>
        <p:spPr>
          <a:xfrm>
            <a:off x="581894" y="3218891"/>
            <a:ext cx="8028706"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全会通过的</a:t>
            </a:r>
            <a:r>
              <a:rPr lang="en-US" altLang="zh-CN"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，是在新的历史起点上推进全面深化改革向广度和深度进军的又一次总动员、总部署，既是党的十八届三中全会以来全面深化改革的实践续篇，也是新征程推进中国式现代化的时代新篇；</a:t>
            </a:r>
            <a:endParaRPr lang="zh-CN" altLang="zh-CN"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
        <p:nvSpPr>
          <p:cNvPr id="11" name="文本框 10"/>
          <p:cNvSpPr txBox="1"/>
          <p:nvPr/>
        </p:nvSpPr>
        <p:spPr>
          <a:xfrm>
            <a:off x="581894" y="4523431"/>
            <a:ext cx="8028706" cy="1497654"/>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充分体现了</a:t>
            </a:r>
            <a:r>
              <a:rPr lang="zh-CN" altLang="en-US" b="1" dirty="0">
                <a:solidFill>
                  <a:srgbClr val="C00000"/>
                </a:solidFill>
                <a:latin typeface="思源黑体 CN Bold" panose="020B0800000000000000" pitchFamily="34" charset="-122"/>
                <a:ea typeface="思源黑体 CN Bold" panose="020B0800000000000000" pitchFamily="34" charset="-122"/>
              </a:rPr>
              <a:t>以习近平同志为核心的党中央完善和发展中国特色社会主义制度、推进国家治理体系和治理能力现代化的历史主动</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，以进一步全面深化改革开辟中国式现代化广阔前景的坚强决心，向国内国际释放了我们党坚定不移高举改革开放旗帜的强烈信号。</a:t>
            </a:r>
            <a:endParaRPr lang="zh-CN" altLang="zh-CN"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pic>
        <p:nvPicPr>
          <p:cNvPr id="12" name="Picture 2" descr="新时代改革引领者习近平_新闻频道_中国青年网"/>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176" r="12322"/>
          <a:stretch>
            <a:fillRect/>
          </a:stretch>
        </p:blipFill>
        <p:spPr bwMode="auto">
          <a:xfrm>
            <a:off x="8997822" y="3243966"/>
            <a:ext cx="2209360" cy="2754116"/>
          </a:xfrm>
          <a:prstGeom prst="rect">
            <a:avLst/>
          </a:prstGeom>
          <a:noFill/>
          <a:ln w="22225">
            <a:solidFill>
              <a:srgbClr val="E74134"/>
            </a:solidFill>
          </a:ln>
          <a:effectLst>
            <a:reflection blurRad="177800" stA="50000" endA="300" endPos="37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18" name="箭头: 五边形 17"/>
          <p:cNvSpPr/>
          <p:nvPr/>
        </p:nvSpPr>
        <p:spPr>
          <a:xfrm>
            <a:off x="8692728" y="5409889"/>
            <a:ext cx="3155236" cy="287680"/>
          </a:xfrm>
          <a:prstGeom prst="homePlate">
            <a:avLst>
              <a:gd name="adj" fmla="val 0"/>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b="1" dirty="0">
              <a:latin typeface="思源黑体 CN Bold" panose="020B0800000000000000" pitchFamily="34" charset="-122"/>
              <a:ea typeface="思源黑体 CN Bold" panose="020B0800000000000000" pitchFamily="34" charset="-122"/>
            </a:endParaRP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（二）</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加强宣传，切实把全会精神讲清、讲准、讲透、讲实，做到全面覆盖、家喻户晓。</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940121" y="2723869"/>
            <a:ext cx="1756579" cy="1756579"/>
          </a:xfrm>
          <a:prstGeom prst="rect">
            <a:avLst/>
          </a:prstGeom>
        </p:spPr>
      </p:pic>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 name="文本框 3"/>
          <p:cNvSpPr txBox="1"/>
          <p:nvPr/>
        </p:nvSpPr>
        <p:spPr>
          <a:xfrm>
            <a:off x="581894" y="1943684"/>
            <a:ext cx="7502998"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习近平总书记受中央政治局委托所作的工作报告，全面总结了</a:t>
            </a:r>
            <a:r>
              <a:rPr lang="zh-CN" altLang="en-US" b="1" dirty="0">
                <a:solidFill>
                  <a:srgbClr val="C00000"/>
                </a:solidFill>
                <a:latin typeface="思源黑体 CN Bold" panose="020B0800000000000000" pitchFamily="34" charset="-122"/>
                <a:ea typeface="思源黑体 CN Bold" panose="020B0800000000000000" pitchFamily="34" charset="-122"/>
              </a:rPr>
              <a:t>党的   二十届二中全会以来中央政治局</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的工作，是一个高屋建瓴、统揽全局、气势恢宏、催人奋进的好报告。</a:t>
            </a:r>
          </a:p>
        </p:txBody>
      </p:sp>
      <p:sp>
        <p:nvSpPr>
          <p:cNvPr id="9" name="文本框 8"/>
          <p:cNvSpPr txBox="1"/>
          <p:nvPr/>
        </p:nvSpPr>
        <p:spPr>
          <a:xfrm>
            <a:off x="581894" y="3326434"/>
            <a:ext cx="7502998"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党的二十大以来，总书记、党中央深刻洞察国内国际形势，高瞻远瞩、运筹帷幄，稳大局、应变局、开新局，全面建设社会主义现代化国家迈出坚实步伐，续写了</a:t>
            </a:r>
            <a:r>
              <a:rPr lang="zh-CN" altLang="en-US" b="1" dirty="0">
                <a:solidFill>
                  <a:srgbClr val="C00000"/>
                </a:solidFill>
                <a:latin typeface="思源黑体 CN Bold" panose="020B0800000000000000" pitchFamily="34" charset="-122"/>
                <a:ea typeface="思源黑体 CN Bold" panose="020B0800000000000000" pitchFamily="34" charset="-122"/>
              </a:rPr>
              <a:t>“两大奇迹”</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p>
        </p:txBody>
      </p:sp>
      <p:sp>
        <p:nvSpPr>
          <p:cNvPr id="12" name="文本框 11"/>
          <p:cNvSpPr txBox="1"/>
          <p:nvPr/>
        </p:nvSpPr>
        <p:spPr>
          <a:xfrm>
            <a:off x="581894" y="4709183"/>
            <a:ext cx="7502998"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党和国家各项事业之所以取得辉煌成就，根本在于总书记作为党的核心、人民领袖、军队统帅的掌舵领航、举旗定向，根本在于习近平新时代中国特色社会主义思想的凝心聚魂、科学指引。</a:t>
            </a:r>
          </a:p>
        </p:txBody>
      </p:sp>
      <p:cxnSp>
        <p:nvCxnSpPr>
          <p:cNvPr id="23" name="直接连接符 22"/>
          <p:cNvCxnSpPr/>
          <p:nvPr/>
        </p:nvCxnSpPr>
        <p:spPr>
          <a:xfrm>
            <a:off x="772304" y="2241942"/>
            <a:ext cx="0" cy="4041521"/>
          </a:xfrm>
          <a:prstGeom prst="line">
            <a:avLst/>
          </a:prstGeom>
          <a:ln w="9525">
            <a:gradFill>
              <a:gsLst>
                <a:gs pos="0">
                  <a:schemeClr val="tx1"/>
                </a:gs>
                <a:gs pos="100000">
                  <a:schemeClr val="tx1">
                    <a:alpha val="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09344" y="2045987"/>
            <a:ext cx="4558695" cy="3417106"/>
          </a:xfrm>
          <a:prstGeom prst="rect">
            <a:avLst/>
          </a:prstGeom>
        </p:spPr>
      </p:pic>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（二）</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加强宣传，切实把全会精神讲清、讲准、讲透、讲实，做到全面覆盖、家喻户晓。</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2189103" y="1394072"/>
            <a:ext cx="1756579" cy="1756579"/>
          </a:xfrm>
          <a:prstGeom prst="rect">
            <a:avLst/>
          </a:prstGeom>
        </p:spPr>
      </p:pic>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3" name="矩形 2"/>
          <p:cNvSpPr/>
          <p:nvPr/>
        </p:nvSpPr>
        <p:spPr>
          <a:xfrm>
            <a:off x="4214581" y="2035662"/>
            <a:ext cx="7482119" cy="1773536"/>
          </a:xfrm>
          <a:prstGeom prst="rect">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8" name="文本框 7"/>
          <p:cNvSpPr txBox="1"/>
          <p:nvPr/>
        </p:nvSpPr>
        <p:spPr>
          <a:xfrm>
            <a:off x="4762493" y="2173603"/>
            <a:ext cx="6267894" cy="1497654"/>
          </a:xfrm>
          <a:prstGeom prst="rect">
            <a:avLst/>
          </a:prstGeom>
          <a:noFill/>
        </p:spPr>
        <p:txBody>
          <a:bodyPr wrap="square">
            <a:spAutoFit/>
          </a:bodyPr>
          <a:lstStyle/>
          <a:p>
            <a:pPr algn="just">
              <a:lnSpc>
                <a:spcPct val="130000"/>
              </a:lnSpc>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要把学习宣传贯彻党的</a:t>
            </a:r>
            <a:r>
              <a:rPr lang="zh-CN" altLang="en-US" b="1" dirty="0">
                <a:solidFill>
                  <a:srgbClr val="C00000"/>
                </a:solidFill>
                <a:latin typeface="思源黑体 CN Bold" panose="020B0800000000000000" pitchFamily="34" charset="-122"/>
                <a:ea typeface="思源黑体 CN Bold" panose="020B0800000000000000" pitchFamily="34" charset="-122"/>
              </a:rPr>
              <a:t>二十届三中全会精神</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作为当前和今后一个时期的重大政治任务，精心组织、周密部署，深入学习三中全会精神，研究制定贯彻落实的务实举措，把三中全会的战略部署转化为推进中国式现代化的强大力量。</a:t>
            </a:r>
          </a:p>
        </p:txBody>
      </p:sp>
      <p:sp>
        <p:nvSpPr>
          <p:cNvPr id="11" name="梯形 10"/>
          <p:cNvSpPr/>
          <p:nvPr/>
        </p:nvSpPr>
        <p:spPr>
          <a:xfrm rot="5400000">
            <a:off x="4089562" y="2862768"/>
            <a:ext cx="575092" cy="11932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13" name="梯形 12"/>
          <p:cNvSpPr/>
          <p:nvPr/>
        </p:nvSpPr>
        <p:spPr>
          <a:xfrm rot="16200000" flipH="1">
            <a:off x="11128224" y="2862768"/>
            <a:ext cx="575092" cy="11932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27" name="矩形 26"/>
          <p:cNvSpPr/>
          <p:nvPr/>
        </p:nvSpPr>
        <p:spPr>
          <a:xfrm>
            <a:off x="4214581" y="4128209"/>
            <a:ext cx="7482119" cy="1773536"/>
          </a:xfrm>
          <a:prstGeom prst="rect">
            <a:avLst/>
          </a:prstGeom>
          <a:solidFill>
            <a:srgbClr val="FFF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28" name="文本框 27"/>
          <p:cNvSpPr txBox="1"/>
          <p:nvPr/>
        </p:nvSpPr>
        <p:spPr>
          <a:xfrm>
            <a:off x="4762493" y="4266150"/>
            <a:ext cx="6267894" cy="1497654"/>
          </a:xfrm>
          <a:prstGeom prst="rect">
            <a:avLst/>
          </a:prstGeom>
          <a:noFill/>
        </p:spPr>
        <p:txBody>
          <a:bodyPr wrap="square">
            <a:spAutoFit/>
          </a:bodyPr>
          <a:lstStyle/>
          <a:p>
            <a:pPr algn="just">
              <a:lnSpc>
                <a:spcPct val="130000"/>
              </a:lnSpc>
            </a:pP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各级领导班子要</a:t>
            </a:r>
            <a:r>
              <a:rPr lang="zh-CN" altLang="en-US" b="1" dirty="0">
                <a:solidFill>
                  <a:srgbClr val="C00000"/>
                </a:solidFill>
                <a:latin typeface="思源黑体 CN Bold" panose="020B0800000000000000" pitchFamily="34" charset="-122"/>
                <a:ea typeface="思源黑体 CN Bold" panose="020B0800000000000000" pitchFamily="34" charset="-122"/>
              </a:rPr>
              <a:t>作学习宣传贯彻三中全会精神的表率</a:t>
            </a:r>
            <a:r>
              <a:rPr lang="zh-CN" altLang="en-US" sz="1800"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，先学一步、深学一层，深刻领悟精神实质和丰富内涵，带头做好宣传宣讲，让三中全会精神进机关、进企业、进社区、进校园，带头抓好贯彻落实，确保三中全会精神落地生根。</a:t>
            </a:r>
          </a:p>
        </p:txBody>
      </p:sp>
      <p:sp>
        <p:nvSpPr>
          <p:cNvPr id="35" name="梯形 34"/>
          <p:cNvSpPr/>
          <p:nvPr/>
        </p:nvSpPr>
        <p:spPr>
          <a:xfrm rot="5400000">
            <a:off x="4089562" y="4955315"/>
            <a:ext cx="575092" cy="11932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36" name="梯形 35"/>
          <p:cNvSpPr/>
          <p:nvPr/>
        </p:nvSpPr>
        <p:spPr>
          <a:xfrm rot="16200000" flipH="1">
            <a:off x="11128224" y="4955315"/>
            <a:ext cx="575092" cy="119325"/>
          </a:xfrm>
          <a:prstGeom prst="trapezoid">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pic>
        <p:nvPicPr>
          <p:cNvPr id="11266" name="Picture 2" descr="聚焦党的二十届三中全会模板-包图网"/>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1175" y="1724845"/>
            <a:ext cx="3054937" cy="45824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（三）</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谋实举措，深入谋划新一轮全面深化改革、推进中国式现代化先行的战略目标，谋划逐项落实中央各项改革任务。</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grpSp>
        <p:nvGrpSpPr>
          <p:cNvPr id="9" name="组合 8"/>
          <p:cNvGrpSpPr/>
          <p:nvPr/>
        </p:nvGrpSpPr>
        <p:grpSpPr>
          <a:xfrm rot="5400000">
            <a:off x="2012342" y="511284"/>
            <a:ext cx="54035" cy="3113520"/>
            <a:chOff x="6660195" y="2514600"/>
            <a:chExt cx="87024" cy="3767358"/>
          </a:xfrm>
        </p:grpSpPr>
        <p:cxnSp>
          <p:nvCxnSpPr>
            <p:cNvPr id="12" name="直接连接符 11"/>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0" name="文本框 19"/>
          <p:cNvSpPr txBox="1"/>
          <p:nvPr/>
        </p:nvSpPr>
        <p:spPr>
          <a:xfrm>
            <a:off x="377303" y="1551694"/>
            <a:ext cx="5265058"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一是加快建设高水平社会主义市场经济体制。</a:t>
            </a:r>
          </a:p>
        </p:txBody>
      </p:sp>
      <p:sp>
        <p:nvSpPr>
          <p:cNvPr id="23" name="文本框 22"/>
          <p:cNvSpPr txBox="1"/>
          <p:nvPr/>
        </p:nvSpPr>
        <p:spPr>
          <a:xfrm>
            <a:off x="532518" y="2195058"/>
            <a:ext cx="7840496"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一方面要</a:t>
            </a:r>
            <a:r>
              <a:rPr lang="zh-CN" altLang="en-US" b="1" dirty="0">
                <a:solidFill>
                  <a:srgbClr val="C00000"/>
                </a:solidFill>
                <a:latin typeface="思源黑体 CN Bold" panose="020B0800000000000000" pitchFamily="34" charset="-122"/>
                <a:ea typeface="思源黑体 CN Bold" panose="020B0800000000000000" pitchFamily="34" charset="-122"/>
              </a:rPr>
              <a:t>做大做强做优公有经济和国有企业</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，加快推动国企改革；另一方面要</a:t>
            </a:r>
            <a:r>
              <a:rPr lang="zh-CN" altLang="en-US" b="1" dirty="0">
                <a:solidFill>
                  <a:srgbClr val="C00000"/>
                </a:solidFill>
                <a:latin typeface="思源黑体 CN Bold" panose="020B0800000000000000" pitchFamily="34" charset="-122"/>
                <a:ea typeface="思源黑体 CN Bold" panose="020B0800000000000000" pitchFamily="34" charset="-122"/>
              </a:rPr>
              <a:t>大力支持和正确引导非公经济和民营企业发展</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，在制度和法律层面保障公有经济与非公经济、国有企业与民营企业平等竞争，共同发展。</a:t>
            </a:r>
          </a:p>
        </p:txBody>
      </p:sp>
      <p:grpSp>
        <p:nvGrpSpPr>
          <p:cNvPr id="37" name="组合 36"/>
          <p:cNvGrpSpPr/>
          <p:nvPr/>
        </p:nvGrpSpPr>
        <p:grpSpPr>
          <a:xfrm rot="5400000">
            <a:off x="2012342" y="2470039"/>
            <a:ext cx="54035" cy="3113520"/>
            <a:chOff x="6660195" y="2514600"/>
            <a:chExt cx="87024" cy="3767358"/>
          </a:xfrm>
        </p:grpSpPr>
        <p:cxnSp>
          <p:nvCxnSpPr>
            <p:cNvPr id="40" name="直接连接符 39"/>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2" name="文本框 41"/>
          <p:cNvSpPr txBox="1"/>
          <p:nvPr/>
        </p:nvSpPr>
        <p:spPr>
          <a:xfrm>
            <a:off x="377302" y="3510449"/>
            <a:ext cx="5918201"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二是健全因地制宜发展新质生产力体制机制改革。</a:t>
            </a:r>
          </a:p>
        </p:txBody>
      </p:sp>
      <p:sp>
        <p:nvSpPr>
          <p:cNvPr id="44" name="文本框 43"/>
          <p:cNvSpPr txBox="1"/>
          <p:nvPr/>
        </p:nvSpPr>
        <p:spPr>
          <a:xfrm>
            <a:off x="532517" y="4153813"/>
            <a:ext cx="11020854"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深化科技管理体制改革，统筹各类创新平台建设，加强创新资源统筹和力量组织，提高科技创新组织化协同化程度。深化科技经费分配和管理使用机制改革，赋予科研单位和科研人员更大自主权，提升科技创新投入效能。</a:t>
            </a:r>
          </a:p>
        </p:txBody>
      </p:sp>
      <p:sp>
        <p:nvSpPr>
          <p:cNvPr id="45" name="文本框 44"/>
          <p:cNvSpPr txBox="1"/>
          <p:nvPr/>
        </p:nvSpPr>
        <p:spPr>
          <a:xfrm>
            <a:off x="532517" y="5315797"/>
            <a:ext cx="11020854" cy="114332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形成</a:t>
            </a:r>
            <a:r>
              <a:rPr lang="zh-CN" altLang="en-US" b="1" dirty="0">
                <a:solidFill>
                  <a:srgbClr val="C00000"/>
                </a:solidFill>
                <a:latin typeface="思源黑体 CN Bold" panose="020B0800000000000000" pitchFamily="34" charset="-122"/>
                <a:ea typeface="思源黑体 CN Bold" panose="020B0800000000000000" pitchFamily="34" charset="-122"/>
              </a:rPr>
              <a:t>以创新价值、能力、贡献为导向的人才评价体系</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健全符合科研活动规律的分类评价体系和考核机制，完善科技奖励、收入分配、成果赋权等激励制度。继续强化企业创新主体地位，进一步打通科技、产业、金融连接通道，健全企业技术创新政策体系，为企业提供更加精准的指导和服务，加速推进成果转化应用。</a:t>
            </a:r>
          </a:p>
        </p:txBody>
      </p:sp>
      <p:pic>
        <p:nvPicPr>
          <p:cNvPr id="12290" name="Picture 2" descr="2019年中国国有企业发展现状及国企改革的主要方向「图」IMF将国企定义为&quot;公共公司，即被政府拥有或控制的商业公司&quot;，反映了国企的所有权归属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45287" y="1870829"/>
            <a:ext cx="2595150" cy="1631647"/>
          </a:xfrm>
          <a:prstGeom prst="rect">
            <a:avLst/>
          </a:prstGeom>
          <a:noFill/>
          <a:ln w="22225">
            <a:solidFill>
              <a:srgbClr val="E74134"/>
            </a:solidFill>
          </a:ln>
          <a:effectLst>
            <a:reflection blurRad="177800" stA="50000" endA="300" endPos="37000" dir="5400000" sy="-100000" algn="bl" rotWithShape="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（三）</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谋实举措，深入谋划新一轮全面深化改革、推进中国式现代化先行的战略目标，谋划逐项落实中央各项改革任务。</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grpSp>
        <p:nvGrpSpPr>
          <p:cNvPr id="9" name="组合 8"/>
          <p:cNvGrpSpPr/>
          <p:nvPr/>
        </p:nvGrpSpPr>
        <p:grpSpPr>
          <a:xfrm rot="5400000">
            <a:off x="5347747" y="640109"/>
            <a:ext cx="54035" cy="3113520"/>
            <a:chOff x="6660195" y="2514600"/>
            <a:chExt cx="87024" cy="3767358"/>
          </a:xfrm>
        </p:grpSpPr>
        <p:cxnSp>
          <p:nvCxnSpPr>
            <p:cNvPr id="12" name="直接连接符 11"/>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0" name="文本框 19"/>
          <p:cNvSpPr txBox="1"/>
          <p:nvPr/>
        </p:nvSpPr>
        <p:spPr>
          <a:xfrm>
            <a:off x="3712707" y="1680519"/>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三是落实新一轮财税体制改革，增强地方财政可持续性。</a:t>
            </a:r>
          </a:p>
        </p:txBody>
      </p:sp>
      <p:sp>
        <p:nvSpPr>
          <p:cNvPr id="23" name="文本框 22"/>
          <p:cNvSpPr txBox="1"/>
          <p:nvPr/>
        </p:nvSpPr>
        <p:spPr>
          <a:xfrm>
            <a:off x="3728096" y="2323883"/>
            <a:ext cx="7953772" cy="2217851"/>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短期内，建立健全以共享税作为过渡的地方税体系，重点是推动消费税征收从生产端向批发零售端后移，成为中央和地方共享税，同时优化调整企业和个人所得税的央地分成比例；中长期来看，进一步合理配置地方税权，积极培育财产类、部分最终消费和劳务服务类等地方税源，建立规范、稳定、可持续的地方税体系，不断充实、壮大地方财力。</a:t>
            </a:r>
          </a:p>
          <a:p>
            <a:pPr marL="285750" indent="-285750" algn="just">
              <a:lnSpc>
                <a:spcPct val="130000"/>
              </a:lnSpc>
              <a:buClr>
                <a:srgbClr val="C00000"/>
              </a:buClr>
              <a:buFont typeface="Wingdings" panose="05000000000000000000" pitchFamily="2" charset="2"/>
              <a:buChar char="u"/>
            </a:pPr>
            <a:endPar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grpSp>
        <p:nvGrpSpPr>
          <p:cNvPr id="37" name="组合 36"/>
          <p:cNvGrpSpPr/>
          <p:nvPr/>
        </p:nvGrpSpPr>
        <p:grpSpPr>
          <a:xfrm rot="5400000">
            <a:off x="5347747" y="3392967"/>
            <a:ext cx="54035" cy="3113520"/>
            <a:chOff x="6660195" y="2514600"/>
            <a:chExt cx="87024" cy="3767358"/>
          </a:xfrm>
        </p:grpSpPr>
        <p:cxnSp>
          <p:nvCxnSpPr>
            <p:cNvPr id="40" name="直接连接符 39"/>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2" name="文本框 41"/>
          <p:cNvSpPr txBox="1"/>
          <p:nvPr/>
        </p:nvSpPr>
        <p:spPr>
          <a:xfrm>
            <a:off x="3712707" y="4433377"/>
            <a:ext cx="5918201"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四是以深化金融体制改革保障经济高质量发展。</a:t>
            </a:r>
          </a:p>
        </p:txBody>
      </p:sp>
      <p:sp>
        <p:nvSpPr>
          <p:cNvPr id="44" name="文本框 43"/>
          <p:cNvSpPr txBox="1"/>
          <p:nvPr/>
        </p:nvSpPr>
        <p:spPr>
          <a:xfrm>
            <a:off x="3728095" y="5076741"/>
            <a:ext cx="7769540" cy="1497654"/>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建立健全科学稳健的金融调控体系。</a:t>
            </a:r>
            <a:r>
              <a:rPr lang="zh-CN" altLang="en-US" b="1" dirty="0">
                <a:solidFill>
                  <a:srgbClr val="C00000"/>
                </a:solidFill>
                <a:latin typeface="思源黑体 CN Bold" panose="020B0800000000000000" pitchFamily="34" charset="-122"/>
                <a:ea typeface="思源黑体 CN Bold" panose="020B0800000000000000" pitchFamily="34" charset="-122"/>
              </a:rPr>
              <a:t>构建完备有效的金融监管体系</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。形成结构合理的金融市场体系。强化分工协作的金融机构体系。完善多样化专业性的金融产品和服务体系。全面深化资本市场改革。推动金融高水平双向开放。</a:t>
            </a:r>
          </a:p>
        </p:txBody>
      </p:sp>
      <p:pic>
        <p:nvPicPr>
          <p:cNvPr id="3" name="Picture 4" descr="物联网的发展历程"/>
          <p:cNvPicPr>
            <a:picLocks noChangeAspect="1" noChangeArrowheads="1"/>
          </p:cNvPicPr>
          <p:nvPr/>
        </p:nvPicPr>
        <p:blipFill rotWithShape="1">
          <a:blip r:embed="rId7">
            <a:extLst>
              <a:ext uri="{28A0092B-C50C-407E-A947-70E740481C1C}">
                <a14:useLocalDpi xmlns:a14="http://schemas.microsoft.com/office/drawing/2010/main" val="0"/>
              </a:ext>
            </a:extLst>
          </a:blip>
          <a:srcRect l="34868" r="21733"/>
          <a:stretch>
            <a:fillRect/>
          </a:stretch>
        </p:blipFill>
        <p:spPr bwMode="auto">
          <a:xfrm>
            <a:off x="499765" y="1661035"/>
            <a:ext cx="3033501" cy="4777865"/>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（三）</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谋实举措，深入谋划新一轮全面深化改革、推进中国式现代化先行的战略目标，谋划逐项落实中央各项改革任务。</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sp>
        <p:nvSpPr>
          <p:cNvPr id="29" name="矩形: 圆角 28"/>
          <p:cNvSpPr/>
          <p:nvPr/>
        </p:nvSpPr>
        <p:spPr>
          <a:xfrm>
            <a:off x="495300" y="1803881"/>
            <a:ext cx="11201400" cy="4408717"/>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grpSp>
        <p:nvGrpSpPr>
          <p:cNvPr id="9" name="组合 8"/>
          <p:cNvGrpSpPr/>
          <p:nvPr/>
        </p:nvGrpSpPr>
        <p:grpSpPr>
          <a:xfrm rot="5400000">
            <a:off x="2605114" y="1260242"/>
            <a:ext cx="54035" cy="3113520"/>
            <a:chOff x="6660195" y="2514600"/>
            <a:chExt cx="87024" cy="3767358"/>
          </a:xfrm>
        </p:grpSpPr>
        <p:cxnSp>
          <p:nvCxnSpPr>
            <p:cNvPr id="12" name="直接连接符 11"/>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0" name="文本框 19"/>
          <p:cNvSpPr txBox="1"/>
          <p:nvPr/>
        </p:nvSpPr>
        <p:spPr>
          <a:xfrm>
            <a:off x="970074" y="2300652"/>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五是深化土地制度改革提升土地要素配置效率。</a:t>
            </a:r>
          </a:p>
        </p:txBody>
      </p:sp>
      <p:sp>
        <p:nvSpPr>
          <p:cNvPr id="23" name="文本框 22"/>
          <p:cNvSpPr txBox="1"/>
          <p:nvPr/>
        </p:nvSpPr>
        <p:spPr>
          <a:xfrm>
            <a:off x="985463" y="2944016"/>
            <a:ext cx="5778348"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健全</a:t>
            </a:r>
            <a:r>
              <a:rPr lang="zh-CN" altLang="en-US" b="1" dirty="0">
                <a:solidFill>
                  <a:srgbClr val="C00000"/>
                </a:solidFill>
                <a:latin typeface="思源黑体 CN Bold" panose="020B0800000000000000" pitchFamily="34" charset="-122"/>
                <a:ea typeface="思源黑体 CN Bold" panose="020B0800000000000000" pitchFamily="34" charset="-122"/>
              </a:rPr>
              <a:t>土地流转价格形成机制</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。稳慎推进农村宅基地制度改革。鼓整合盘活农村零散闲置土地。推进农村集体建设用地改革。</a:t>
            </a:r>
          </a:p>
        </p:txBody>
      </p:sp>
      <p:grpSp>
        <p:nvGrpSpPr>
          <p:cNvPr id="37" name="组合 36"/>
          <p:cNvGrpSpPr/>
          <p:nvPr/>
        </p:nvGrpSpPr>
        <p:grpSpPr>
          <a:xfrm rot="5400000">
            <a:off x="2605114" y="3316101"/>
            <a:ext cx="54035" cy="3113520"/>
            <a:chOff x="6660195" y="2514600"/>
            <a:chExt cx="87024" cy="3767358"/>
          </a:xfrm>
        </p:grpSpPr>
        <p:cxnSp>
          <p:nvCxnSpPr>
            <p:cNvPr id="40" name="直接连接符 39"/>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42" name="文本框 41"/>
          <p:cNvSpPr txBox="1"/>
          <p:nvPr/>
        </p:nvSpPr>
        <p:spPr>
          <a:xfrm>
            <a:off x="970074" y="4356511"/>
            <a:ext cx="5918201"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六是健全绿色低碳发展机制促进可持续发展。</a:t>
            </a:r>
          </a:p>
        </p:txBody>
      </p:sp>
      <p:sp>
        <p:nvSpPr>
          <p:cNvPr id="44" name="文本框 43"/>
          <p:cNvSpPr txBox="1"/>
          <p:nvPr/>
        </p:nvSpPr>
        <p:spPr>
          <a:xfrm>
            <a:off x="985462" y="4999875"/>
            <a:ext cx="5644505"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推动</a:t>
            </a:r>
            <a:r>
              <a:rPr lang="zh-CN" altLang="en-US" b="1" dirty="0">
                <a:solidFill>
                  <a:srgbClr val="C00000"/>
                </a:solidFill>
                <a:latin typeface="思源黑体 CN Bold" panose="020B0800000000000000" pitchFamily="34" charset="-122"/>
                <a:ea typeface="思源黑体 CN Bold" panose="020B0800000000000000" pitchFamily="34" charset="-122"/>
              </a:rPr>
              <a:t>能源消费结构优化</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。支持绿色低碳产业发展。加快工业绿色转型。强化财税金融等政策支持。</a:t>
            </a:r>
          </a:p>
        </p:txBody>
      </p:sp>
      <p:pic>
        <p:nvPicPr>
          <p:cNvPr id="4" name="图片 3" descr="【辉煌五年】11 生态领域改革总体方案出台|产权|生态文明|制度_新浪新闻"/>
          <p:cNvPicPr>
            <a:picLocks noChangeAspect="1" noChangeArrowheads="1"/>
          </p:cNvPicPr>
          <p:nvPr/>
        </p:nvPicPr>
        <p:blipFill>
          <a:blip r:embed="rId7">
            <a:extLst>
              <a:ext uri="{28A0092B-C50C-407E-A947-70E740481C1C}">
                <a14:useLocalDpi xmlns:a14="http://schemas.microsoft.com/office/drawing/2010/main" val="0"/>
              </a:ext>
            </a:extLst>
          </a:blip>
          <a:srcRect r="6663"/>
          <a:stretch>
            <a:fillRect/>
          </a:stretch>
        </p:blipFill>
        <p:spPr bwMode="auto">
          <a:xfrm>
            <a:off x="6708871" y="2251833"/>
            <a:ext cx="4775080" cy="3729475"/>
          </a:xfrm>
          <a:custGeom>
            <a:avLst/>
            <a:gdLst>
              <a:gd name="connsiteX0" fmla="*/ 0 w 4775080"/>
              <a:gd name="connsiteY0" fmla="*/ 0 h 3729475"/>
              <a:gd name="connsiteX1" fmla="*/ 4775080 w 4775080"/>
              <a:gd name="connsiteY1" fmla="*/ 0 h 3729475"/>
              <a:gd name="connsiteX2" fmla="*/ 4775080 w 4775080"/>
              <a:gd name="connsiteY2" fmla="*/ 3729475 h 3729475"/>
              <a:gd name="connsiteX3" fmla="*/ 0 w 4775080"/>
              <a:gd name="connsiteY3" fmla="*/ 3729475 h 3729475"/>
            </a:gdLst>
            <a:ahLst/>
            <a:cxnLst>
              <a:cxn ang="0">
                <a:pos x="connsiteX0" y="connsiteY0"/>
              </a:cxn>
              <a:cxn ang="0">
                <a:pos x="connsiteX1" y="connsiteY1"/>
              </a:cxn>
              <a:cxn ang="0">
                <a:pos x="connsiteX2" y="connsiteY2"/>
              </a:cxn>
              <a:cxn ang="0">
                <a:pos x="connsiteX3" y="connsiteY3"/>
              </a:cxn>
            </a:cxnLst>
            <a:rect l="l" t="t" r="r" b="b"/>
            <a:pathLst>
              <a:path w="4775080" h="3729475">
                <a:moveTo>
                  <a:pt x="0" y="0"/>
                </a:moveTo>
                <a:lnTo>
                  <a:pt x="4775080" y="0"/>
                </a:lnTo>
                <a:lnTo>
                  <a:pt x="4775080" y="3729475"/>
                </a:lnTo>
                <a:lnTo>
                  <a:pt x="0" y="3729475"/>
                </a:ln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（三）</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谋实举措，深入谋划新一轮全面深化改革、推进中国式现代化先行的战略目标，谋划逐项落实中央各项改革任务。</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sp>
        <p:nvSpPr>
          <p:cNvPr id="29" name="矩形: 圆角 28"/>
          <p:cNvSpPr/>
          <p:nvPr/>
        </p:nvSpPr>
        <p:spPr>
          <a:xfrm>
            <a:off x="495300" y="1803881"/>
            <a:ext cx="11201400" cy="4408717"/>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grpSp>
        <p:nvGrpSpPr>
          <p:cNvPr id="9" name="组合 8"/>
          <p:cNvGrpSpPr/>
          <p:nvPr/>
        </p:nvGrpSpPr>
        <p:grpSpPr>
          <a:xfrm rot="5400000">
            <a:off x="2399620" y="1153441"/>
            <a:ext cx="54035" cy="3113520"/>
            <a:chOff x="6660195" y="2514600"/>
            <a:chExt cx="87024" cy="3767358"/>
          </a:xfrm>
        </p:grpSpPr>
        <p:cxnSp>
          <p:nvCxnSpPr>
            <p:cNvPr id="12" name="直接连接符 11"/>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0" name="文本框 19"/>
          <p:cNvSpPr txBox="1"/>
          <p:nvPr/>
        </p:nvSpPr>
        <p:spPr>
          <a:xfrm>
            <a:off x="764580" y="2193851"/>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七是深化改革在发展中保障和改善民生。</a:t>
            </a:r>
          </a:p>
        </p:txBody>
      </p:sp>
      <p:sp>
        <p:nvSpPr>
          <p:cNvPr id="3" name="文本框 2"/>
          <p:cNvSpPr txBox="1"/>
          <p:nvPr/>
        </p:nvSpPr>
        <p:spPr>
          <a:xfrm>
            <a:off x="779968" y="2837215"/>
            <a:ext cx="1067543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完善</a:t>
            </a:r>
            <a:r>
              <a:rPr lang="zh-CN" altLang="en-US" b="1" dirty="0">
                <a:solidFill>
                  <a:srgbClr val="C00000"/>
                </a:solidFill>
                <a:latin typeface="思源黑体 CN Bold" panose="020B0800000000000000" pitchFamily="34" charset="-122"/>
                <a:ea typeface="思源黑体 CN Bold" panose="020B0800000000000000" pitchFamily="34" charset="-122"/>
              </a:rPr>
              <a:t>收入分配制度</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。充分发挥初次分配的基础作用，加大税收、社会保障、转移支付等再分配调节   力度，建立健全第三次分配机制，构建多层次分配协调配套的制度体系。</a:t>
            </a:r>
          </a:p>
        </p:txBody>
      </p:sp>
      <p:sp>
        <p:nvSpPr>
          <p:cNvPr id="4" name="文本框 3"/>
          <p:cNvSpPr txBox="1"/>
          <p:nvPr/>
        </p:nvSpPr>
        <p:spPr>
          <a:xfrm>
            <a:off x="779968" y="3643617"/>
            <a:ext cx="1067543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优化</a:t>
            </a:r>
            <a:r>
              <a:rPr lang="zh-CN" altLang="en-US" b="1" dirty="0">
                <a:solidFill>
                  <a:srgbClr val="C00000"/>
                </a:solidFill>
                <a:latin typeface="思源黑体 CN Bold" panose="020B0800000000000000" pitchFamily="34" charset="-122"/>
                <a:ea typeface="思源黑体 CN Bold" panose="020B0800000000000000" pitchFamily="34" charset="-122"/>
              </a:rPr>
              <a:t>就业创业环境</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。围绕社保、财税、金融等方面继续支持民营经济、中小企业等各类经营主体稳岗扩岗。</a:t>
            </a:r>
          </a:p>
        </p:txBody>
      </p:sp>
      <p:sp>
        <p:nvSpPr>
          <p:cNvPr id="8" name="文本框 7"/>
          <p:cNvSpPr txBox="1"/>
          <p:nvPr/>
        </p:nvSpPr>
        <p:spPr>
          <a:xfrm>
            <a:off x="779968" y="4450019"/>
            <a:ext cx="10675431"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加快培育战略新兴产业中的就业新增长点。完善创业带动就业保障制度，优化创业服务，提升创业   质量。落实更公平的社会保障制度。</a:t>
            </a:r>
          </a:p>
        </p:txBody>
      </p:sp>
      <p:sp>
        <p:nvSpPr>
          <p:cNvPr id="11" name="文本框 10"/>
          <p:cNvSpPr txBox="1"/>
          <p:nvPr/>
        </p:nvSpPr>
        <p:spPr>
          <a:xfrm>
            <a:off x="779968" y="5375745"/>
            <a:ext cx="10675431" cy="369332"/>
          </a:xfrm>
          <a:prstGeom prst="rect">
            <a:avLst/>
          </a:prstGeom>
          <a:noFill/>
        </p:spPr>
        <p:txBody>
          <a:bodyPr wrap="square">
            <a:spAutoFit/>
          </a:bodyPr>
          <a:lstStyle/>
          <a:p>
            <a:pPr marL="285750" indent="-285750" algn="just">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一方面，扩大社保覆盖面，稳步提高社会保障待遇水平，让人民群众更多更公平分享改革发展成果。</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（三）</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谋实举措，深入谋划新一轮全面深化改革、推进中国式现代化先行的战略目标，谋划逐项落实中央各项改革任务。</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sp>
        <p:nvSpPr>
          <p:cNvPr id="29" name="矩形: 圆角 28"/>
          <p:cNvSpPr/>
          <p:nvPr/>
        </p:nvSpPr>
        <p:spPr>
          <a:xfrm>
            <a:off x="495300" y="1803881"/>
            <a:ext cx="11201400" cy="4584219"/>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grpSp>
        <p:nvGrpSpPr>
          <p:cNvPr id="9" name="组合 8"/>
          <p:cNvGrpSpPr/>
          <p:nvPr/>
        </p:nvGrpSpPr>
        <p:grpSpPr>
          <a:xfrm rot="5400000">
            <a:off x="2399620" y="1153441"/>
            <a:ext cx="54035" cy="3113520"/>
            <a:chOff x="6660195" y="2514600"/>
            <a:chExt cx="87024" cy="3767358"/>
          </a:xfrm>
        </p:grpSpPr>
        <p:cxnSp>
          <p:nvCxnSpPr>
            <p:cNvPr id="12" name="直接连接符 11"/>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0" name="文本框 19"/>
          <p:cNvSpPr txBox="1"/>
          <p:nvPr/>
        </p:nvSpPr>
        <p:spPr>
          <a:xfrm>
            <a:off x="764580" y="2193851"/>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七是深化改革在发展中保障和改善民生。</a:t>
            </a:r>
          </a:p>
        </p:txBody>
      </p:sp>
      <p:sp>
        <p:nvSpPr>
          <p:cNvPr id="13" name="文本框 12"/>
          <p:cNvSpPr txBox="1"/>
          <p:nvPr/>
        </p:nvSpPr>
        <p:spPr>
          <a:xfrm>
            <a:off x="779969" y="2899426"/>
            <a:ext cx="10567804"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另一方面，提升社保统筹层次，稳步推进企业养老保险全国统筹，失业保险、工伤保险省级统筹，不断增强社会保障公平性。</a:t>
            </a:r>
          </a:p>
        </p:txBody>
      </p:sp>
      <p:sp>
        <p:nvSpPr>
          <p:cNvPr id="23" name="文本框 22"/>
          <p:cNvSpPr txBox="1"/>
          <p:nvPr/>
        </p:nvSpPr>
        <p:spPr>
          <a:xfrm>
            <a:off x="779969" y="3731404"/>
            <a:ext cx="10567804"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推动以“三医”协同发展为核心的医药卫生体制改革。深入推广</a:t>
            </a:r>
            <a:r>
              <a:rPr lang="zh-CN" altLang="en-US" b="1" dirty="0">
                <a:solidFill>
                  <a:srgbClr val="C00000"/>
                </a:solidFill>
                <a:latin typeface="思源黑体 CN Bold" panose="020B0800000000000000" pitchFamily="34" charset="-122"/>
                <a:ea typeface="思源黑体 CN Bold" panose="020B0800000000000000" pitchFamily="34" charset="-122"/>
              </a:rPr>
              <a:t>“三明经验”</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，通过</a:t>
            </a:r>
            <a:r>
              <a:rPr lang="zh-CN" altLang="en-US" b="1" dirty="0">
                <a:solidFill>
                  <a:srgbClr val="C00000"/>
                </a:solidFill>
                <a:latin typeface="思源黑体 CN Bold" panose="020B0800000000000000" pitchFamily="34" charset="-122"/>
                <a:ea typeface="思源黑体 CN Bold" panose="020B0800000000000000" pitchFamily="34" charset="-122"/>
              </a:rPr>
              <a:t>“腾空间、调结构、保衔接”</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的路径，实现管理药品价格、丰富医保支付手段、完善医院绩效考核、优化医院收入和医生薪酬结构等多方面的联动改革，推动医药卫生体系以治病为中心转向以人民健康为中心。</a:t>
            </a:r>
          </a:p>
        </p:txBody>
      </p:sp>
      <p:sp>
        <p:nvSpPr>
          <p:cNvPr id="24" name="文本框 23"/>
          <p:cNvSpPr txBox="1"/>
          <p:nvPr/>
        </p:nvSpPr>
        <p:spPr>
          <a:xfrm>
            <a:off x="779969" y="4923482"/>
            <a:ext cx="10567804"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健全人口发展支持和服务体系。以</a:t>
            </a:r>
            <a:r>
              <a:rPr lang="zh-CN" altLang="en-US" b="1" dirty="0">
                <a:solidFill>
                  <a:srgbClr val="C00000"/>
                </a:solidFill>
                <a:latin typeface="思源黑体 CN Bold" panose="020B0800000000000000" pitchFamily="34" charset="-122"/>
                <a:ea typeface="思源黑体 CN Bold" panose="020B0800000000000000" pitchFamily="34" charset="-122"/>
              </a:rPr>
              <a:t>“一老一小”</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为重点，持续完善生育政策，优化托育领域服务，构建基本养老服务体系和保障机制，提高养老服务供给能力和可及化水平，建立覆盖全生命周期的人口服务体系。</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（四）</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真抓实干，出实招做实功见实效，发挥好基层主体作用和首创精神，</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推动再突破、再提升、再上台阶。</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3" name="矩形 2"/>
          <p:cNvSpPr/>
          <p:nvPr/>
        </p:nvSpPr>
        <p:spPr>
          <a:xfrm flipV="1">
            <a:off x="497743" y="2279418"/>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4" name="箭头: 五边形 3"/>
          <p:cNvSpPr/>
          <p:nvPr/>
        </p:nvSpPr>
        <p:spPr>
          <a:xfrm>
            <a:off x="840348" y="2017987"/>
            <a:ext cx="3143050"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一是吃透改革要求。</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840348" y="2826084"/>
            <a:ext cx="8228369"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正确认识进一步全面深化改革的谋篇布局，准确理解每项改革举措的背景和定位、指向和内涵，搞清楚创新的基点、关键点在哪里，内容边界、与其他相关改革举措的关联在哪里，从而有的放矢、精准发力地抓好改革落实。</a:t>
            </a:r>
          </a:p>
        </p:txBody>
      </p:sp>
      <p:grpSp>
        <p:nvGrpSpPr>
          <p:cNvPr id="11" name="组合 10"/>
          <p:cNvGrpSpPr/>
          <p:nvPr/>
        </p:nvGrpSpPr>
        <p:grpSpPr>
          <a:xfrm rot="5400000">
            <a:off x="2399620" y="3223526"/>
            <a:ext cx="54035" cy="3113520"/>
            <a:chOff x="6660195" y="2514600"/>
            <a:chExt cx="87024" cy="3767358"/>
          </a:xfrm>
        </p:grpSpPr>
        <p:cxnSp>
          <p:nvCxnSpPr>
            <p:cNvPr id="25" name="直接连接符 24"/>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8" name="文本框 27"/>
          <p:cNvSpPr txBox="1"/>
          <p:nvPr/>
        </p:nvSpPr>
        <p:spPr>
          <a:xfrm>
            <a:off x="764580" y="4263936"/>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二是精心组织实施。</a:t>
            </a:r>
          </a:p>
        </p:txBody>
      </p:sp>
      <p:sp>
        <p:nvSpPr>
          <p:cNvPr id="35" name="文本框 34"/>
          <p:cNvSpPr txBox="1"/>
          <p:nvPr/>
        </p:nvSpPr>
        <p:spPr>
          <a:xfrm>
            <a:off x="779970" y="4969511"/>
            <a:ext cx="8137460" cy="777457"/>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把</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的“大写意”转化为“工笔画”、“施工图”。根据轻重缓急确定各项改革任务的起止时限，一个节点一个节点推进完成。</a:t>
            </a:r>
          </a:p>
        </p:txBody>
      </p:sp>
      <p:pic>
        <p:nvPicPr>
          <p:cNvPr id="36" name="图片 35" descr="党政边界 (1)"/>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flipH="1">
            <a:off x="0" y="6192780"/>
            <a:ext cx="12192000" cy="665219"/>
          </a:xfrm>
          <a:prstGeom prst="rect">
            <a:avLst/>
          </a:prstGeom>
        </p:spPr>
      </p:pic>
      <p:pic>
        <p:nvPicPr>
          <p:cNvPr id="13316" name="Picture 4" descr="纽约城市建筑摩天大楼美国Skt高大图片免费下载_建筑素材免费下载_办图网"/>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99658" y="2017987"/>
            <a:ext cx="2704372" cy="3834310"/>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（四）</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真抓实干，出实招做实功见实效，发挥好基层主体作用和首创精神，</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推动再突破、再提升、再上台阶。</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3" name="矩形 2"/>
          <p:cNvSpPr/>
          <p:nvPr/>
        </p:nvSpPr>
        <p:spPr>
          <a:xfrm flipV="1">
            <a:off x="497743" y="1989868"/>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4" name="箭头: 五边形 3"/>
          <p:cNvSpPr/>
          <p:nvPr/>
        </p:nvSpPr>
        <p:spPr>
          <a:xfrm>
            <a:off x="840348" y="1728437"/>
            <a:ext cx="3143050"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三是抓好责任落实。</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840348" y="2536534"/>
            <a:ext cx="6941631" cy="1857753"/>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明确各项改革的实施主体和责任，逐一厘清牵头单位、参与单位、责任事项、责任人。对跨领域跨部门、某一单位难以牵头落实的改革举措，由党委、政府直接组织实施，抓深抓透，防止出现“九龙治水”这种现象。</a:t>
            </a:r>
          </a:p>
          <a:p>
            <a:pPr marL="285750" indent="-285750" algn="just">
              <a:lnSpc>
                <a:spcPct val="130000"/>
              </a:lnSpc>
              <a:buClr>
                <a:srgbClr val="C00000"/>
              </a:buClr>
              <a:buFont typeface="Wingdings" panose="05000000000000000000" pitchFamily="2" charset="2"/>
              <a:buChar char="u"/>
            </a:pPr>
            <a:endPar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grpSp>
        <p:nvGrpSpPr>
          <p:cNvPr id="11" name="组合 10"/>
          <p:cNvGrpSpPr/>
          <p:nvPr/>
        </p:nvGrpSpPr>
        <p:grpSpPr>
          <a:xfrm rot="5400000">
            <a:off x="2399620" y="3203256"/>
            <a:ext cx="54035" cy="3113520"/>
            <a:chOff x="6660195" y="2514600"/>
            <a:chExt cx="87024" cy="3767358"/>
          </a:xfrm>
        </p:grpSpPr>
        <p:cxnSp>
          <p:nvCxnSpPr>
            <p:cNvPr id="25" name="直接连接符 24"/>
            <p:cNvCxnSpPr/>
            <p:nvPr/>
          </p:nvCxnSpPr>
          <p:spPr>
            <a:xfrm>
              <a:off x="6703702" y="2514600"/>
              <a:ext cx="0" cy="3700139"/>
            </a:xfrm>
            <a:prstGeom prst="line">
              <a:avLst/>
            </a:prstGeom>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6660195" y="4364669"/>
              <a:ext cx="87024" cy="1917289"/>
            </a:xfrm>
            <a:prstGeom prst="rect">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8" name="文本框 27"/>
          <p:cNvSpPr txBox="1"/>
          <p:nvPr/>
        </p:nvSpPr>
        <p:spPr>
          <a:xfrm>
            <a:off x="764580" y="4243666"/>
            <a:ext cx="6798197" cy="414729"/>
          </a:xfrm>
          <a:prstGeom prst="rect">
            <a:avLst/>
          </a:prstGeom>
          <a:noFill/>
        </p:spPr>
        <p:txBody>
          <a:bodyPr wrap="square">
            <a:spAutoFit/>
          </a:bodyPr>
          <a:lstStyle/>
          <a:p>
            <a:r>
              <a:rPr lang="zh-CN" altLang="en-US" sz="2095" b="1" kern="0" spc="-97" dirty="0">
                <a:solidFill>
                  <a:srgbClr val="E74134"/>
                </a:solidFill>
                <a:latin typeface="思源黑体 CN Bold" panose="020B0800000000000000" pitchFamily="34" charset="-122"/>
                <a:ea typeface="思源黑体 CN Bold" panose="020B0800000000000000" pitchFamily="34" charset="-122"/>
              </a:rPr>
              <a:t>四是强化督察问效。</a:t>
            </a:r>
          </a:p>
        </p:txBody>
      </p:sp>
      <p:sp>
        <p:nvSpPr>
          <p:cNvPr id="35" name="文本框 34"/>
          <p:cNvSpPr txBox="1"/>
          <p:nvPr/>
        </p:nvSpPr>
        <p:spPr>
          <a:xfrm>
            <a:off x="779969" y="4949241"/>
            <a:ext cx="6941631"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持续开展专项督察、全面督察、综合督察，在发现问题、解决问题上下功夫。将重大改革落实情况纳入巡视巡察内容，以实绩实效和人民群众满意度检验改革。</a:t>
            </a:r>
          </a:p>
        </p:txBody>
      </p:sp>
      <p:pic>
        <p:nvPicPr>
          <p:cNvPr id="15362" name="Picture 2" descr="建筑摄影-深圳华润总部大厦_REDSTUDIO-站酷ZCOOL"/>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6877"/>
          <a:stretch>
            <a:fillRect/>
          </a:stretch>
        </p:blipFill>
        <p:spPr bwMode="auto">
          <a:xfrm>
            <a:off x="8378839" y="1728437"/>
            <a:ext cx="3315418" cy="4462251"/>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（四）</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真抓实干，出实招做实功见实效，发挥好基层主体作用和首创精神，</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推动再突破、再提升、再上台阶。</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3" name="矩形 2"/>
          <p:cNvSpPr/>
          <p:nvPr/>
        </p:nvSpPr>
        <p:spPr>
          <a:xfrm flipV="1">
            <a:off x="497743" y="1832927"/>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4" name="箭头: 五边形 3"/>
          <p:cNvSpPr/>
          <p:nvPr/>
        </p:nvSpPr>
        <p:spPr>
          <a:xfrm>
            <a:off x="840348" y="1571496"/>
            <a:ext cx="3143050" cy="51357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000" b="1" kern="100" dirty="0">
                <a:latin typeface="思源黑体 CN Bold" panose="020B0800000000000000" pitchFamily="34" charset="-122"/>
                <a:ea typeface="思源黑体 CN Bold" panose="020B0800000000000000" pitchFamily="34" charset="-122"/>
                <a:cs typeface="Times New Roman" panose="02020603050405020304" pitchFamily="18" charset="0"/>
              </a:rPr>
              <a:t>五是坚持久久为功。</a:t>
            </a:r>
            <a:endParaRPr lang="zh-CN" altLang="en-US" sz="2000" b="1" dirty="0">
              <a:latin typeface="思源黑体 CN Bold" panose="020B0800000000000000" pitchFamily="34" charset="-122"/>
              <a:ea typeface="思源黑体 CN Bold" panose="020B0800000000000000" pitchFamily="34" charset="-122"/>
            </a:endParaRPr>
          </a:p>
        </p:txBody>
      </p:sp>
      <p:sp>
        <p:nvSpPr>
          <p:cNvPr id="8" name="文本框 7"/>
          <p:cNvSpPr txBox="1"/>
          <p:nvPr/>
        </p:nvSpPr>
        <p:spPr>
          <a:xfrm>
            <a:off x="840348" y="2276449"/>
            <a:ext cx="10507425" cy="1137556"/>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深刻认识改革的复杂性、艰巨性，坚持正确方向，增强前进定力，抓铁有痕、踏石留印，一茬接着一茬干，一张蓝图绘到底。</a:t>
            </a:r>
          </a:p>
          <a:p>
            <a:pPr marL="285750" indent="-285750" algn="just">
              <a:lnSpc>
                <a:spcPct val="130000"/>
              </a:lnSpc>
              <a:buClr>
                <a:srgbClr val="C00000"/>
              </a:buClr>
              <a:buFont typeface="Wingdings" panose="05000000000000000000" pitchFamily="2" charset="2"/>
              <a:buChar char="u"/>
            </a:pPr>
            <a:endPar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
        <p:nvSpPr>
          <p:cNvPr id="9" name="矩形: 圆角 8"/>
          <p:cNvSpPr/>
          <p:nvPr/>
        </p:nvSpPr>
        <p:spPr>
          <a:xfrm>
            <a:off x="342900" y="3385410"/>
            <a:ext cx="11506200" cy="2775038"/>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文本框 12"/>
          <p:cNvSpPr txBox="1"/>
          <p:nvPr/>
        </p:nvSpPr>
        <p:spPr>
          <a:xfrm>
            <a:off x="840349" y="3617249"/>
            <a:ext cx="6784636" cy="2217851"/>
          </a:xfrm>
          <a:prstGeom prst="rect">
            <a:avLst/>
          </a:prstGeom>
          <a:noFill/>
        </p:spPr>
        <p:txBody>
          <a:bodyPr wrap="square">
            <a:spAutoFit/>
          </a:bodyPr>
          <a:lstStyle/>
          <a:p>
            <a:pPr marL="285750" indent="-285750" algn="just">
              <a:lnSpc>
                <a:spcPct val="130000"/>
              </a:lnSpc>
              <a:buClr>
                <a:srgbClr val="C00000"/>
              </a:buClr>
              <a:buFont typeface="Wingdings" panose="05000000000000000000" pitchFamily="2" charset="2"/>
              <a:buChar char="u"/>
            </a:pP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全会通过的</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决定</a:t>
            </a:r>
            <a:r>
              <a:rPr lang="en-US" altLang="zh-CN"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，科学谋划了</a:t>
            </a:r>
            <a:r>
              <a:rPr lang="zh-CN" altLang="en-US" b="1" dirty="0">
                <a:solidFill>
                  <a:srgbClr val="C00000"/>
                </a:solidFill>
                <a:latin typeface="思源黑体 CN Bold" panose="020B0800000000000000" pitchFamily="34" charset="-122"/>
                <a:ea typeface="思源黑体 CN Bold" panose="020B0800000000000000" pitchFamily="34" charset="-122"/>
              </a:rPr>
              <a:t>围绕推进中国式现代化进一步全面深化改革的总体部署</a:t>
            </a:r>
            <a:r>
              <a:rPr lang="zh-CN" altLang="en-US" kern="100" dirty="0">
                <a:effectLst/>
                <a:latin typeface="思源黑体 CN Bold" panose="020B0800000000000000" pitchFamily="34" charset="-122"/>
                <a:ea typeface="思源黑体 CN Bold" panose="020B0800000000000000" pitchFamily="34" charset="-122"/>
                <a:cs typeface="Times New Roman" panose="02020603050405020304" pitchFamily="18" charset="0"/>
              </a:rPr>
              <a:t>，明确了进一步全面深化改革的指导思想、总目标、重大原则，重点部署了未来五年的重大改革举措，是指导新征程上进一步全面深化改革的纲领性文件，是新时代新征程上推动全面深化改革向广度和深度进军的总动员、总部署，必将为中国式现代化提供强大动力和制度保障。</a:t>
            </a:r>
          </a:p>
        </p:txBody>
      </p:sp>
      <p:pic>
        <p:nvPicPr>
          <p:cNvPr id="13314" name="Picture 2" descr="【漫评】改革开放成就举世瞩目 激荡亿万人民民族自豪感 - 看点 - 华声在线"/>
          <p:cNvPicPr>
            <a:picLocks noChangeAspect="1" noChangeArrowheads="1"/>
          </p:cNvPicPr>
          <p:nvPr/>
        </p:nvPicPr>
        <p:blipFill rotWithShape="1">
          <a:blip r:embed="rId7">
            <a:extLst>
              <a:ext uri="{28A0092B-C50C-407E-A947-70E740481C1C}">
                <a14:useLocalDpi xmlns:a14="http://schemas.microsoft.com/office/drawing/2010/main" val="0"/>
              </a:ext>
            </a:extLst>
          </a:blip>
          <a:srcRect l="6966" r="14328" b="13016"/>
          <a:stretch>
            <a:fillRect/>
          </a:stretch>
        </p:blipFill>
        <p:spPr bwMode="auto">
          <a:xfrm>
            <a:off x="8163888" y="3565294"/>
            <a:ext cx="3097810" cy="239655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18"/>
          <p:cNvSpPr/>
          <p:nvPr>
            <p:custDataLst>
              <p:tags r:id="rId2"/>
            </p:custDataLst>
          </p:nvPr>
        </p:nvSpPr>
        <p:spPr>
          <a:xfrm>
            <a:off x="2208644"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31" name="任意多边形 18"/>
          <p:cNvSpPr/>
          <p:nvPr>
            <p:custDataLst>
              <p:tags r:id="rId3"/>
            </p:custDataLst>
          </p:nvPr>
        </p:nvSpPr>
        <p:spPr>
          <a:xfrm>
            <a:off x="-9145371" y="129631"/>
            <a:ext cx="11201400" cy="1042322"/>
          </a:xfrm>
          <a:prstGeom prst="parallelogram">
            <a:avLst/>
          </a:prstGeom>
          <a:gradFill>
            <a:gsLst>
              <a:gs pos="49000">
                <a:srgbClr val="E74134"/>
              </a:gs>
              <a:gs pos="10000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0" name="标题 9"/>
          <p:cNvSpPr>
            <a:spLocks noGrp="1"/>
          </p:cNvSpPr>
          <p:nvPr>
            <p:ph type="title" idx="4294967295"/>
          </p:nvPr>
        </p:nvSpPr>
        <p:spPr>
          <a:xfrm>
            <a:off x="0" y="387267"/>
            <a:ext cx="1903413" cy="527050"/>
          </a:xfrm>
        </p:spPr>
        <p:txBody>
          <a:bodyPr>
            <a:normAutofit fontScale="90000"/>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第三章</a:t>
            </a:r>
          </a:p>
        </p:txBody>
      </p:sp>
      <p:sp>
        <p:nvSpPr>
          <p:cNvPr id="22" name="textbox 60"/>
          <p:cNvSpPr/>
          <p:nvPr/>
        </p:nvSpPr>
        <p:spPr>
          <a:xfrm>
            <a:off x="2424618" y="417973"/>
            <a:ext cx="1288089" cy="430887"/>
          </a:xfrm>
          <a:prstGeom prst="rect">
            <a:avLst/>
          </a:prstGeom>
        </p:spPr>
        <p:txBody>
          <a:bodyPr vert="horz" wrap="square" lIns="0" tIns="0" rIns="0" bIns="0">
            <a:spAutoFit/>
          </a:bodyPr>
          <a:lstStyle/>
          <a:p>
            <a:pPr marL="20320" algn="ctr" defTabSz="1473835" eaLnBrk="0"/>
            <a:r>
              <a:rPr lang="zh-CN" altLang="en-US" sz="2800" b="1" dirty="0">
                <a:solidFill>
                  <a:schemeClr val="bg1"/>
                </a:solidFill>
                <a:latin typeface="思源黑体 CN Bold" panose="020B0800000000000000" pitchFamily="34" charset="-122"/>
                <a:ea typeface="思源黑体 CN Bold" panose="020B0800000000000000" pitchFamily="34" charset="-122"/>
              </a:rPr>
              <a:t>（四）</a:t>
            </a:r>
            <a:endParaRPr lang="en-US" altLang="en-US" sz="2800" b="1" dirty="0">
              <a:solidFill>
                <a:schemeClr val="bg1"/>
              </a:solidFill>
              <a:latin typeface="思源黑体 CN Bold" panose="020B0800000000000000" pitchFamily="34" charset="-122"/>
              <a:ea typeface="思源黑体 CN Bold" panose="020B0800000000000000" pitchFamily="34" charset="-122"/>
            </a:endParaRPr>
          </a:p>
        </p:txBody>
      </p:sp>
      <p:sp>
        <p:nvSpPr>
          <p:cNvPr id="26" name="任意多边形 18"/>
          <p:cNvSpPr/>
          <p:nvPr>
            <p:custDataLst>
              <p:tags r:id="rId4"/>
            </p:custDataLst>
          </p:nvPr>
        </p:nvSpPr>
        <p:spPr>
          <a:xfrm>
            <a:off x="3728095" y="129631"/>
            <a:ext cx="11201400" cy="1042322"/>
          </a:xfrm>
          <a:prstGeom prst="parallelogram">
            <a:avLst/>
          </a:prstGeom>
          <a:gradFill>
            <a:gsLst>
              <a:gs pos="100000">
                <a:srgbClr val="E74134"/>
              </a:gs>
              <a:gs pos="0">
                <a:srgbClr val="EC63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5" name="textbox 60"/>
          <p:cNvSpPr/>
          <p:nvPr/>
        </p:nvSpPr>
        <p:spPr>
          <a:xfrm>
            <a:off x="4105135" y="270175"/>
            <a:ext cx="7996357" cy="761234"/>
          </a:xfrm>
          <a:prstGeom prst="rect">
            <a:avLst/>
          </a:prstGeom>
        </p:spPr>
        <p:txBody>
          <a:bodyPr vert="horz" wrap="square" lIns="0" tIns="0" rIns="0" bIns="0">
            <a:spAutoFit/>
          </a:bodyPr>
          <a:lstStyle/>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真抓实干，出实招做实功见实效，发挥好基层主体作用和首创精神，</a:t>
            </a:r>
            <a:endParaRPr lang="en-US" altLang="zh-CN" sz="2000" b="1" dirty="0">
              <a:solidFill>
                <a:schemeClr val="bg1"/>
              </a:solidFill>
              <a:latin typeface="思源黑体 CN Bold" panose="020B0800000000000000" pitchFamily="34" charset="-122"/>
              <a:ea typeface="思源黑体 CN Bold" panose="020B0800000000000000" pitchFamily="34" charset="-122"/>
            </a:endParaRPr>
          </a:p>
          <a:p>
            <a:pPr marL="20320" defTabSz="1473835" eaLnBrk="0">
              <a:lnSpc>
                <a:spcPct val="130000"/>
              </a:lnSpc>
            </a:pPr>
            <a:r>
              <a:rPr lang="zh-CN" altLang="en-US" sz="2000" b="1" dirty="0">
                <a:solidFill>
                  <a:schemeClr val="bg1"/>
                </a:solidFill>
                <a:latin typeface="思源黑体 CN Bold" panose="020B0800000000000000" pitchFamily="34" charset="-122"/>
                <a:ea typeface="思源黑体 CN Bold" panose="020B0800000000000000" pitchFamily="34" charset="-122"/>
              </a:rPr>
              <a:t>推动再突破、再提升、再上台阶。</a:t>
            </a:r>
            <a:endParaRPr lang="en-US" altLang="en-US" sz="2000" b="1" dirty="0">
              <a:solidFill>
                <a:schemeClr val="bg1"/>
              </a:solidFill>
              <a:latin typeface="思源黑体 CN Bold" panose="020B0800000000000000" pitchFamily="34" charset="-122"/>
              <a:ea typeface="思源黑体 CN Bold" panose="020B0800000000000000" pitchFamily="34" charset="-122"/>
            </a:endParaRPr>
          </a:p>
        </p:txBody>
      </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2189103" y="1394072"/>
            <a:ext cx="1756579" cy="1756579"/>
          </a:xfrm>
          <a:prstGeom prst="rect">
            <a:avLst/>
          </a:prstGeom>
        </p:spPr>
      </p:pic>
      <p:grpSp>
        <p:nvGrpSpPr>
          <p:cNvPr id="30" name="组合 29"/>
          <p:cNvGrpSpPr/>
          <p:nvPr/>
        </p:nvGrpSpPr>
        <p:grpSpPr>
          <a:xfrm rot="5400000">
            <a:off x="6068983" y="-1982854"/>
            <a:ext cx="54035" cy="3057967"/>
            <a:chOff x="6660195" y="2514600"/>
            <a:chExt cx="87024" cy="3700139"/>
          </a:xfrm>
          <a:gradFill>
            <a:gsLst>
              <a:gs pos="100000">
                <a:srgbClr val="E74134"/>
              </a:gs>
              <a:gs pos="0">
                <a:srgbClr val="EC633F"/>
              </a:gs>
            </a:gsLst>
            <a:lin ang="0" scaled="0"/>
          </a:gradFill>
        </p:grpSpPr>
        <p:cxnSp>
          <p:nvCxnSpPr>
            <p:cNvPr id="32" name="直接连接符 31"/>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307" y="5300879"/>
            <a:ext cx="12244614" cy="1568224"/>
          </a:xfrm>
          <a:prstGeom prst="rect">
            <a:avLst/>
          </a:prstGeom>
        </p:spPr>
      </p:pic>
      <p:sp>
        <p:nvSpPr>
          <p:cNvPr id="12" name="矩形: 圆角 11"/>
          <p:cNvSpPr/>
          <p:nvPr/>
        </p:nvSpPr>
        <p:spPr>
          <a:xfrm>
            <a:off x="495300" y="2355738"/>
            <a:ext cx="11201400" cy="3282749"/>
          </a:xfrm>
          <a:prstGeom prst="roundRect">
            <a:avLst>
              <a:gd name="adj" fmla="val 4438"/>
            </a:avLst>
          </a:prstGeom>
          <a:solidFill>
            <a:schemeClr val="bg1"/>
          </a:solidFill>
          <a:ln>
            <a:noFill/>
          </a:ln>
          <a:effectLst>
            <a:outerShdw blurRad="622300" algn="ctr" rotWithShape="0">
              <a:srgbClr val="C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grpSp>
        <p:nvGrpSpPr>
          <p:cNvPr id="19" name="组合 18"/>
          <p:cNvGrpSpPr/>
          <p:nvPr/>
        </p:nvGrpSpPr>
        <p:grpSpPr>
          <a:xfrm rot="5400000">
            <a:off x="5751302" y="1314335"/>
            <a:ext cx="54035" cy="3057967"/>
            <a:chOff x="6660195" y="2514600"/>
            <a:chExt cx="87024" cy="3700139"/>
          </a:xfrm>
          <a:gradFill>
            <a:gsLst>
              <a:gs pos="100000">
                <a:srgbClr val="E74134"/>
              </a:gs>
              <a:gs pos="0">
                <a:srgbClr val="EC633F"/>
              </a:gs>
            </a:gsLst>
            <a:lin ang="0" scaled="0"/>
          </a:gradFill>
        </p:grpSpPr>
        <p:cxnSp>
          <p:nvCxnSpPr>
            <p:cNvPr id="20" name="直接连接符 19"/>
            <p:cNvCxnSpPr/>
            <p:nvPr/>
          </p:nvCxnSpPr>
          <p:spPr>
            <a:xfrm>
              <a:off x="6703702" y="2514600"/>
              <a:ext cx="0" cy="3700139"/>
            </a:xfrm>
            <a:prstGeom prst="line">
              <a:avLst/>
            </a:prstGeom>
            <a:grpFill/>
            <a:ln w="25400">
              <a:solidFill>
                <a:srgbClr val="E74134"/>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660195" y="3406018"/>
              <a:ext cx="87024" cy="191728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grpSp>
      <p:sp>
        <p:nvSpPr>
          <p:cNvPr id="27" name="文本框 26"/>
          <p:cNvSpPr txBox="1"/>
          <p:nvPr/>
        </p:nvSpPr>
        <p:spPr>
          <a:xfrm>
            <a:off x="4249336" y="3153702"/>
            <a:ext cx="6837764" cy="777457"/>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各级各部门必须自觉</a:t>
            </a:r>
            <a:r>
              <a:rPr lang="zh-CN" altLang="en-US" b="1" dirty="0">
                <a:solidFill>
                  <a:srgbClr val="C00000"/>
                </a:solidFill>
                <a:latin typeface="思源黑体 CN Bold" panose="020B0800000000000000" pitchFamily="34" charset="-122"/>
                <a:ea typeface="思源黑体 CN Bold" panose="020B0800000000000000" pitchFamily="34" charset="-122"/>
              </a:rPr>
              <a:t>把改革摆在更加突出位置</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，总结和运用改革开放以来特别是新时代全面深化改革的宝贵经验</a:t>
            </a:r>
          </a:p>
        </p:txBody>
      </p:sp>
      <p:sp>
        <p:nvSpPr>
          <p:cNvPr id="28" name="文本框 27"/>
          <p:cNvSpPr txBox="1"/>
          <p:nvPr/>
        </p:nvSpPr>
        <p:spPr>
          <a:xfrm>
            <a:off x="4249336" y="4163323"/>
            <a:ext cx="6837764" cy="1137556"/>
          </a:xfrm>
          <a:prstGeom prst="rect">
            <a:avLst/>
          </a:prstGeom>
          <a:noFill/>
        </p:spPr>
        <p:txBody>
          <a:bodyPr wrap="square">
            <a:spAutoFit/>
          </a:bodyPr>
          <a:lstStyle/>
          <a:p>
            <a:pPr marL="285750" indent="-285750" algn="just">
              <a:lnSpc>
                <a:spcPct val="130000"/>
              </a:lnSpc>
              <a:buFont typeface="Wingdings" panose="05000000000000000000" pitchFamily="2" charset="2"/>
              <a:buChar char="u"/>
            </a:pP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坚持目标导向和问题导向相结合，守正创新、突出重点，奔着问题去、盯着问题改，</a:t>
            </a:r>
            <a:r>
              <a:rPr lang="zh-CN" altLang="en-US" b="1" dirty="0">
                <a:solidFill>
                  <a:srgbClr val="C00000"/>
                </a:solidFill>
                <a:latin typeface="思源黑体 CN Bold" panose="020B0800000000000000" pitchFamily="34" charset="-122"/>
                <a:ea typeface="思源黑体 CN Bold" panose="020B0800000000000000" pitchFamily="34" charset="-122"/>
              </a:rPr>
              <a:t>以钉钉子精神抓好改革落实</a:t>
            </a:r>
            <a:r>
              <a:rPr lang="zh-CN" altLang="en-US" kern="100" dirty="0">
                <a:latin typeface="思源黑体 CN Bold" panose="020B0800000000000000" pitchFamily="34" charset="-122"/>
                <a:ea typeface="思源黑体 CN Bold" panose="020B0800000000000000" pitchFamily="34" charset="-122"/>
                <a:cs typeface="Times New Roman" panose="02020603050405020304" pitchFamily="18" charset="0"/>
              </a:rPr>
              <a:t>，把进一步全面深化改革的战略部署转化为推进中国式现代化的强大力量。</a:t>
            </a:r>
          </a:p>
        </p:txBody>
      </p:sp>
      <p:pic>
        <p:nvPicPr>
          <p:cNvPr id="16386" name="Picture 2" descr="澎湃视觉每日海报｜钉子精神 永不熄灭_海平面_澎湃新闻-The Paper"/>
          <p:cNvPicPr>
            <a:picLocks noChangeAspect="1" noChangeArrowheads="1"/>
          </p:cNvPicPr>
          <p:nvPr/>
        </p:nvPicPr>
        <p:blipFill rotWithShape="1">
          <a:blip r:embed="rId9">
            <a:extLst>
              <a:ext uri="{28A0092B-C50C-407E-A947-70E740481C1C}">
                <a14:useLocalDpi xmlns:a14="http://schemas.microsoft.com/office/drawing/2010/main" val="0"/>
              </a:ext>
            </a:extLst>
          </a:blip>
          <a:srcRect t="14776" b="20085"/>
          <a:stretch>
            <a:fillRect/>
          </a:stretch>
        </p:blipFill>
        <p:spPr bwMode="auto">
          <a:xfrm>
            <a:off x="790503" y="2146353"/>
            <a:ext cx="2922204" cy="3426210"/>
          </a:xfrm>
          <a:prstGeom prst="rect">
            <a:avLst/>
          </a:prstGeom>
          <a:noFill/>
          <a:ln w="25400">
            <a:gradFill>
              <a:gsLst>
                <a:gs pos="0">
                  <a:srgbClr val="E74134"/>
                </a:gs>
                <a:gs pos="100000">
                  <a:srgbClr val="EC633F">
                    <a:alpha val="0"/>
                  </a:srgbClr>
                </a:gs>
              </a:gsLst>
              <a:lin ang="5400000" scaled="1"/>
            </a:gradFill>
          </a:ln>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flipV="1">
            <a:off x="497743" y="1825821"/>
            <a:ext cx="11198957" cy="2697942"/>
          </a:xfrm>
          <a:prstGeom prst="rect">
            <a:avLst/>
          </a:prstGeom>
          <a:gradFill>
            <a:gsLst>
              <a:gs pos="100000">
                <a:schemeClr val="bg1"/>
              </a:gs>
              <a:gs pos="0">
                <a:srgbClr val="FFF3D7">
                  <a:alpha val="0"/>
                </a:srgbClr>
              </a:gs>
              <a:gs pos="55000">
                <a:srgbClr val="FFF3D7"/>
              </a:gs>
            </a:gsLst>
            <a:lin ang="5400000" scaled="1"/>
          </a:gradFill>
          <a:ln w="19050">
            <a:gradFill>
              <a:gsLst>
                <a:gs pos="0">
                  <a:srgbClr val="E74134">
                    <a:alpha val="0"/>
                  </a:srgbClr>
                </a:gs>
                <a:gs pos="100000">
                  <a:srgbClr val="E7413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endParaRPr>
          </a:p>
        </p:txBody>
      </p:sp>
      <p:sp>
        <p:nvSpPr>
          <p:cNvPr id="5" name="箭头: 五边形 4"/>
          <p:cNvSpPr/>
          <p:nvPr/>
        </p:nvSpPr>
        <p:spPr>
          <a:xfrm>
            <a:off x="834454" y="1701385"/>
            <a:ext cx="1925415" cy="239586"/>
          </a:xfrm>
          <a:prstGeom prst="homePlate">
            <a:avLst/>
          </a:prstGeom>
          <a:solidFill>
            <a:srgbClr val="E741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黑体 CN Bold" panose="020B0800000000000000" pitchFamily="34" charset="-122"/>
                <a:ea typeface="思源黑体 CN Bold" panose="020B0800000000000000" pitchFamily="34" charset="-122"/>
              </a:rPr>
              <a:t> </a:t>
            </a:r>
            <a:endParaRPr lang="zh-CN" altLang="en-US" dirty="0">
              <a:latin typeface="思源黑体 CN Bold" panose="020B0800000000000000" pitchFamily="34" charset="-122"/>
              <a:ea typeface="思源黑体 CN Bold" panose="020B0800000000000000" pitchFamily="34" charset="-122"/>
            </a:endParaRPr>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1943100"/>
          </a:xfrm>
          <a:prstGeom prst="rect">
            <a:avLst/>
          </a:prstGeom>
        </p:spPr>
      </p:pic>
      <p:sp>
        <p:nvSpPr>
          <p:cNvPr id="16" name="文本框 15"/>
          <p:cNvSpPr txBox="1"/>
          <p:nvPr>
            <p:custDataLst>
              <p:tags r:id="rId2"/>
            </p:custDataLst>
          </p:nvPr>
        </p:nvSpPr>
        <p:spPr>
          <a:xfrm>
            <a:off x="971551" y="2265311"/>
            <a:ext cx="7894386" cy="3363549"/>
          </a:xfrm>
          <a:prstGeom prst="rect">
            <a:avLst/>
          </a:prstGeom>
        </p:spPr>
        <p:txBody>
          <a:bodyPr wrap="square" lIns="0" tIns="0" rIns="0" bIns="0" rtlCol="0">
            <a:spAutoFit/>
          </a:bodyPr>
          <a:lstStyle/>
          <a:p>
            <a:pPr algn="just">
              <a:lnSpc>
                <a:spcPct val="200000"/>
              </a:lnSpc>
            </a:pP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       同志们，学习贯彻全会精神是当前和今后一个时期的重要政治任务，我们必须切实把思想和行动统一到全会精神上来，牢牢把握</a:t>
            </a:r>
            <a:r>
              <a:rPr lang="zh-CN" altLang="en-US" sz="20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“七个聚焦”</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，坚决贯彻</a:t>
            </a:r>
            <a:r>
              <a:rPr lang="zh-CN" altLang="en-US" sz="20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“六个坚持”</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的重大原则，扎实推动</a:t>
            </a:r>
            <a:r>
              <a:rPr lang="zh-CN" altLang="en-US" sz="2000" b="1" dirty="0">
                <a:solidFill>
                  <a:srgbClr val="C00000"/>
                </a:solidFill>
                <a:latin typeface="思源黑体 CN Bold" panose="020B0800000000000000" pitchFamily="34" charset="-122"/>
                <a:ea typeface="思源黑体 CN Bold" panose="020B0800000000000000" pitchFamily="34" charset="-122"/>
                <a:sym typeface="HarmonyOS Sans SC" panose="00000500000000000000" pitchFamily="2" charset="-122"/>
              </a:rPr>
              <a:t>“十四个方面”</a:t>
            </a:r>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rPr>
              <a:t>的重大部署，以实际行动拥护“两个确立”、做到“两个维护”，凝心聚力、奋发进取，切实增强推动改革的责任感和使命感，为全面建成社会主义现代化强国、实现第二个百年奋斗目标，以中国式现代化全面推进中华民族伟大复兴而努力奋斗！</a:t>
            </a:r>
            <a:endPar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sym typeface="HarmonyOS Sans SC" panose="00000500000000000000" pitchFamily="2" charset="-122"/>
            </a:endParaRPr>
          </a:p>
        </p:txBody>
      </p:sp>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072174"/>
            <a:ext cx="12192000" cy="785825"/>
          </a:xfrm>
          <a:prstGeom prst="rect">
            <a:avLst/>
          </a:prstGeom>
        </p:spPr>
      </p:pic>
      <p:pic>
        <p:nvPicPr>
          <p:cNvPr id="2" name="图片 1"/>
          <p:cNvPicPr>
            <a:picLocks noChangeAspect="1"/>
          </p:cNvPicPr>
          <p:nvPr/>
        </p:nvPicPr>
        <p:blipFill rotWithShape="1">
          <a:blip r:embed="rId7" cstate="print">
            <a:extLst>
              <a:ext uri="{28A0092B-C50C-407E-A947-70E740481C1C}">
                <a14:useLocalDpi xmlns:a14="http://schemas.microsoft.com/office/drawing/2010/main" val="0"/>
              </a:ext>
            </a:extLst>
          </a:blip>
          <a:srcRect t="11453" r="38126"/>
          <a:stretch>
            <a:fillRect/>
          </a:stretch>
        </p:blipFill>
        <p:spPr>
          <a:xfrm>
            <a:off x="9114808" y="1825821"/>
            <a:ext cx="3077192" cy="4678592"/>
          </a:xfrm>
          <a:prstGeom prst="rect">
            <a:avLst/>
          </a:prstGeom>
        </p:spPr>
      </p:pic>
      <p:grpSp>
        <p:nvGrpSpPr>
          <p:cNvPr id="3" name="组合 2"/>
          <p:cNvGrpSpPr/>
          <p:nvPr/>
        </p:nvGrpSpPr>
        <p:grpSpPr>
          <a:xfrm>
            <a:off x="3345764" y="740482"/>
            <a:ext cx="844412" cy="782803"/>
            <a:chOff x="-718574" y="2471579"/>
            <a:chExt cx="327978" cy="1492804"/>
          </a:xfrm>
        </p:grpSpPr>
        <p:sp>
          <p:nvSpPr>
            <p:cNvPr id="7"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8" name="矩形 38"/>
            <p:cNvSpPr>
              <a:spLocks noChangeArrowheads="1"/>
            </p:cNvSpPr>
            <p:nvPr/>
          </p:nvSpPr>
          <p:spPr bwMode="auto">
            <a:xfrm>
              <a:off x="-692868"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000" b="1" dirty="0">
                  <a:gradFill>
                    <a:gsLst>
                      <a:gs pos="0">
                        <a:prstClr val="white"/>
                      </a:gs>
                      <a:gs pos="100000">
                        <a:srgbClr val="FFFF00"/>
                      </a:gs>
                    </a:gsLst>
                    <a:lin ang="5400000" scaled="1"/>
                  </a:gradFill>
                  <a:latin typeface="思源黑体 CN Bold" panose="020B0800000000000000" pitchFamily="34" charset="-122"/>
                  <a:ea typeface="思源黑体 CN Bold" panose="020B0800000000000000" pitchFamily="34" charset="-122"/>
                  <a:sym typeface="方正兰亭黑_GBK" pitchFamily="2" charset="-122"/>
                </a:rPr>
                <a:t>全</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grpSp>
        <p:nvGrpSpPr>
          <p:cNvPr id="9" name="组合 8"/>
          <p:cNvGrpSpPr/>
          <p:nvPr/>
        </p:nvGrpSpPr>
        <p:grpSpPr>
          <a:xfrm>
            <a:off x="4446233" y="740481"/>
            <a:ext cx="844412" cy="782803"/>
            <a:chOff x="-718574" y="2471579"/>
            <a:chExt cx="327978" cy="1492804"/>
          </a:xfrm>
        </p:grpSpPr>
        <p:sp>
          <p:nvSpPr>
            <p:cNvPr id="10"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11" name="矩形 38"/>
            <p:cNvSpPr>
              <a:spLocks noChangeArrowheads="1"/>
            </p:cNvSpPr>
            <p:nvPr/>
          </p:nvSpPr>
          <p:spPr bwMode="auto">
            <a:xfrm>
              <a:off x="-692866"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rPr>
                <a:t>面</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grpSp>
        <p:nvGrpSpPr>
          <p:cNvPr id="12" name="组合 11"/>
          <p:cNvGrpSpPr/>
          <p:nvPr/>
        </p:nvGrpSpPr>
        <p:grpSpPr>
          <a:xfrm>
            <a:off x="5546702" y="747463"/>
            <a:ext cx="844413" cy="782803"/>
            <a:chOff x="-718574" y="2471579"/>
            <a:chExt cx="327978" cy="1492804"/>
          </a:xfrm>
        </p:grpSpPr>
        <p:sp>
          <p:nvSpPr>
            <p:cNvPr id="13"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14" name="矩形 38"/>
            <p:cNvSpPr>
              <a:spLocks noChangeArrowheads="1"/>
            </p:cNvSpPr>
            <p:nvPr/>
          </p:nvSpPr>
          <p:spPr bwMode="auto">
            <a:xfrm>
              <a:off x="-692865"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rPr>
                <a:t>深</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sp>
        <p:nvSpPr>
          <p:cNvPr id="20" name="图形 3"/>
          <p:cNvSpPr/>
          <p:nvPr/>
        </p:nvSpPr>
        <p:spPr>
          <a:xfrm>
            <a:off x="2759869" y="728806"/>
            <a:ext cx="434367" cy="857745"/>
          </a:xfrm>
          <a:custGeom>
            <a:avLst/>
            <a:gdLst>
              <a:gd name="connsiteX0" fmla="*/ 204069 w 262699"/>
              <a:gd name="connsiteY0" fmla="*/ 57491 h 518751"/>
              <a:gd name="connsiteX1" fmla="*/ 192545 w 262699"/>
              <a:gd name="connsiteY1" fmla="*/ 60910 h 518751"/>
              <a:gd name="connsiteX2" fmla="*/ 181022 w 262699"/>
              <a:gd name="connsiteY2" fmla="*/ 62050 h 518751"/>
              <a:gd name="connsiteX3" fmla="*/ 162596 w 262699"/>
              <a:gd name="connsiteY3" fmla="*/ 59771 h 518751"/>
              <a:gd name="connsiteX4" fmla="*/ 160317 w 262699"/>
              <a:gd name="connsiteY4" fmla="*/ 57491 h 518751"/>
              <a:gd name="connsiteX5" fmla="*/ 161457 w 262699"/>
              <a:gd name="connsiteY5" fmla="*/ 54072 h 518751"/>
              <a:gd name="connsiteX6" fmla="*/ 171777 w 262699"/>
              <a:gd name="connsiteY6" fmla="*/ 37990 h 518751"/>
              <a:gd name="connsiteX7" fmla="*/ 182098 w 262699"/>
              <a:gd name="connsiteY7" fmla="*/ 31088 h 518751"/>
              <a:gd name="connsiteX8" fmla="*/ 194761 w 262699"/>
              <a:gd name="connsiteY8" fmla="*/ 25327 h 518751"/>
              <a:gd name="connsiteX9" fmla="*/ 240792 w 262699"/>
              <a:gd name="connsiteY9" fmla="*/ 29949 h 518751"/>
              <a:gd name="connsiteX10" fmla="*/ 243072 w 262699"/>
              <a:gd name="connsiteY10" fmla="*/ 32228 h 518751"/>
              <a:gd name="connsiteX11" fmla="*/ 241932 w 262699"/>
              <a:gd name="connsiteY11" fmla="*/ 35710 h 518751"/>
              <a:gd name="connsiteX12" fmla="*/ 204069 w 262699"/>
              <a:gd name="connsiteY12" fmla="*/ 57491 h 518751"/>
              <a:gd name="connsiteX13" fmla="*/ 204069 w 262699"/>
              <a:gd name="connsiteY13" fmla="*/ 57491 h 518751"/>
              <a:gd name="connsiteX14" fmla="*/ 192545 w 262699"/>
              <a:gd name="connsiteY14" fmla="*/ 79399 h 518751"/>
              <a:gd name="connsiteX15" fmla="*/ 178742 w 262699"/>
              <a:gd name="connsiteY15" fmla="*/ 70218 h 518751"/>
              <a:gd name="connsiteX16" fmla="*/ 162660 w 262699"/>
              <a:gd name="connsiteY16" fmla="*/ 67939 h 518751"/>
              <a:gd name="connsiteX17" fmla="*/ 145438 w 262699"/>
              <a:gd name="connsiteY17" fmla="*/ 73700 h 518751"/>
              <a:gd name="connsiteX18" fmla="*/ 128216 w 262699"/>
              <a:gd name="connsiteY18" fmla="*/ 87503 h 518751"/>
              <a:gd name="connsiteX19" fmla="*/ 147780 w 262699"/>
              <a:gd name="connsiteY19" fmla="*/ 90922 h 518751"/>
              <a:gd name="connsiteX20" fmla="*/ 161583 w 262699"/>
              <a:gd name="connsiteY20" fmla="*/ 97824 h 518751"/>
              <a:gd name="connsiteX21" fmla="*/ 176526 w 262699"/>
              <a:gd name="connsiteY21" fmla="*/ 100103 h 518751"/>
              <a:gd name="connsiteX22" fmla="*/ 186847 w 262699"/>
              <a:gd name="connsiteY22" fmla="*/ 97824 h 518751"/>
              <a:gd name="connsiteX23" fmla="*/ 192608 w 262699"/>
              <a:gd name="connsiteY23" fmla="*/ 95545 h 518751"/>
              <a:gd name="connsiteX24" fmla="*/ 198370 w 262699"/>
              <a:gd name="connsiteY24" fmla="*/ 92125 h 518751"/>
              <a:gd name="connsiteX25" fmla="*/ 206411 w 262699"/>
              <a:gd name="connsiteY25" fmla="*/ 88706 h 518751"/>
              <a:gd name="connsiteX26" fmla="*/ 192545 w 262699"/>
              <a:gd name="connsiteY26" fmla="*/ 79399 h 518751"/>
              <a:gd name="connsiteX27" fmla="*/ 169561 w 262699"/>
              <a:gd name="connsiteY27" fmla="*/ 18425 h 518751"/>
              <a:gd name="connsiteX28" fmla="*/ 177602 w 262699"/>
              <a:gd name="connsiteY28" fmla="*/ 0 h 518751"/>
              <a:gd name="connsiteX29" fmla="*/ 164939 w 262699"/>
              <a:gd name="connsiteY29" fmla="*/ 4622 h 518751"/>
              <a:gd name="connsiteX30" fmla="*/ 153416 w 262699"/>
              <a:gd name="connsiteY30" fmla="*/ 9244 h 518751"/>
              <a:gd name="connsiteX31" fmla="*/ 145374 w 262699"/>
              <a:gd name="connsiteY31" fmla="*/ 15006 h 518751"/>
              <a:gd name="connsiteX32" fmla="*/ 132711 w 262699"/>
              <a:gd name="connsiteY32" fmla="*/ 24187 h 518751"/>
              <a:gd name="connsiteX33" fmla="*/ 123530 w 262699"/>
              <a:gd name="connsiteY33" fmla="*/ 41409 h 518751"/>
              <a:gd name="connsiteX34" fmla="*/ 123530 w 262699"/>
              <a:gd name="connsiteY34" fmla="*/ 57491 h 518751"/>
              <a:gd name="connsiteX35" fmla="*/ 121251 w 262699"/>
              <a:gd name="connsiteY35" fmla="*/ 78196 h 518751"/>
              <a:gd name="connsiteX36" fmla="*/ 138473 w 262699"/>
              <a:gd name="connsiteY36" fmla="*/ 64393 h 518751"/>
              <a:gd name="connsiteX37" fmla="*/ 153416 w 262699"/>
              <a:gd name="connsiteY37" fmla="*/ 50590 h 518751"/>
              <a:gd name="connsiteX38" fmla="*/ 163736 w 262699"/>
              <a:gd name="connsiteY38" fmla="*/ 35647 h 518751"/>
              <a:gd name="connsiteX39" fmla="*/ 169561 w 262699"/>
              <a:gd name="connsiteY39" fmla="*/ 18425 h 518751"/>
              <a:gd name="connsiteX40" fmla="*/ 87946 w 262699"/>
              <a:gd name="connsiteY40" fmla="*/ 129989 h 518751"/>
              <a:gd name="connsiteX41" fmla="*/ 107511 w 262699"/>
              <a:gd name="connsiteY41" fmla="*/ 127709 h 518751"/>
              <a:gd name="connsiteX42" fmla="*/ 122454 w 262699"/>
              <a:gd name="connsiteY42" fmla="*/ 129989 h 518751"/>
              <a:gd name="connsiteX43" fmla="*/ 156961 w 262699"/>
              <a:gd name="connsiteY43" fmla="*/ 113906 h 518751"/>
              <a:gd name="connsiteX44" fmla="*/ 160380 w 262699"/>
              <a:gd name="connsiteY44" fmla="*/ 111627 h 518751"/>
              <a:gd name="connsiteX45" fmla="*/ 163800 w 262699"/>
              <a:gd name="connsiteY45" fmla="*/ 109347 h 518751"/>
              <a:gd name="connsiteX46" fmla="*/ 155758 w 262699"/>
              <a:gd name="connsiteY46" fmla="*/ 107068 h 518751"/>
              <a:gd name="connsiteX47" fmla="*/ 147717 w 262699"/>
              <a:gd name="connsiteY47" fmla="*/ 103649 h 518751"/>
              <a:gd name="connsiteX48" fmla="*/ 131635 w 262699"/>
              <a:gd name="connsiteY48" fmla="*/ 99027 h 518751"/>
              <a:gd name="connsiteX49" fmla="*/ 115552 w 262699"/>
              <a:gd name="connsiteY49" fmla="*/ 102446 h 518751"/>
              <a:gd name="connsiteX50" fmla="*/ 108651 w 262699"/>
              <a:gd name="connsiteY50" fmla="*/ 105865 h 518751"/>
              <a:gd name="connsiteX51" fmla="*/ 101749 w 262699"/>
              <a:gd name="connsiteY51" fmla="*/ 112767 h 518751"/>
              <a:gd name="connsiteX52" fmla="*/ 94848 w 262699"/>
              <a:gd name="connsiteY52" fmla="*/ 120808 h 518751"/>
              <a:gd name="connsiteX53" fmla="*/ 87946 w 262699"/>
              <a:gd name="connsiteY53" fmla="*/ 129989 h 518751"/>
              <a:gd name="connsiteX54" fmla="*/ 108651 w 262699"/>
              <a:gd name="connsiteY54" fmla="*/ 51793 h 518751"/>
              <a:gd name="connsiteX55" fmla="*/ 108651 w 262699"/>
              <a:gd name="connsiteY55" fmla="*/ 42549 h 518751"/>
              <a:gd name="connsiteX56" fmla="*/ 112070 w 262699"/>
              <a:gd name="connsiteY56" fmla="*/ 32228 h 518751"/>
              <a:gd name="connsiteX57" fmla="*/ 109791 w 262699"/>
              <a:gd name="connsiteY57" fmla="*/ 33368 h 518751"/>
              <a:gd name="connsiteX58" fmla="*/ 106372 w 262699"/>
              <a:gd name="connsiteY58" fmla="*/ 36787 h 518751"/>
              <a:gd name="connsiteX59" fmla="*/ 100610 w 262699"/>
              <a:gd name="connsiteY59" fmla="*/ 40206 h 518751"/>
              <a:gd name="connsiteX60" fmla="*/ 75283 w 262699"/>
              <a:gd name="connsiteY60" fmla="*/ 68952 h 518751"/>
              <a:gd name="connsiteX61" fmla="*/ 70661 w 262699"/>
              <a:gd name="connsiteY61" fmla="*/ 87377 h 518751"/>
              <a:gd name="connsiteX62" fmla="*/ 75283 w 262699"/>
              <a:gd name="connsiteY62" fmla="*/ 103459 h 518751"/>
              <a:gd name="connsiteX63" fmla="*/ 78702 w 262699"/>
              <a:gd name="connsiteY63" fmla="*/ 124164 h 518751"/>
              <a:gd name="connsiteX64" fmla="*/ 85604 w 262699"/>
              <a:gd name="connsiteY64" fmla="*/ 114983 h 518751"/>
              <a:gd name="connsiteX65" fmla="*/ 92505 w 262699"/>
              <a:gd name="connsiteY65" fmla="*/ 105802 h 518751"/>
              <a:gd name="connsiteX66" fmla="*/ 98267 w 262699"/>
              <a:gd name="connsiteY66" fmla="*/ 96621 h 518751"/>
              <a:gd name="connsiteX67" fmla="*/ 102889 w 262699"/>
              <a:gd name="connsiteY67" fmla="*/ 88580 h 518751"/>
              <a:gd name="connsiteX68" fmla="*/ 108651 w 262699"/>
              <a:gd name="connsiteY68" fmla="*/ 71358 h 518751"/>
              <a:gd name="connsiteX69" fmla="*/ 108651 w 262699"/>
              <a:gd name="connsiteY69" fmla="*/ 51793 h 518751"/>
              <a:gd name="connsiteX70" fmla="*/ 63760 w 262699"/>
              <a:gd name="connsiteY70" fmla="*/ 182858 h 518751"/>
              <a:gd name="connsiteX71" fmla="*/ 82185 w 262699"/>
              <a:gd name="connsiteY71" fmla="*/ 174817 h 518751"/>
              <a:gd name="connsiteX72" fmla="*/ 97127 w 262699"/>
              <a:gd name="connsiteY72" fmla="*/ 172537 h 518751"/>
              <a:gd name="connsiteX73" fmla="*/ 110930 w 262699"/>
              <a:gd name="connsiteY73" fmla="*/ 165636 h 518751"/>
              <a:gd name="connsiteX74" fmla="*/ 117832 w 262699"/>
              <a:gd name="connsiteY74" fmla="*/ 157595 h 518751"/>
              <a:gd name="connsiteX75" fmla="*/ 127013 w 262699"/>
              <a:gd name="connsiteY75" fmla="*/ 146071 h 518751"/>
              <a:gd name="connsiteX76" fmla="*/ 129292 w 262699"/>
              <a:gd name="connsiteY76" fmla="*/ 142589 h 518751"/>
              <a:gd name="connsiteX77" fmla="*/ 131571 w 262699"/>
              <a:gd name="connsiteY77" fmla="*/ 139170 h 518751"/>
              <a:gd name="connsiteX78" fmla="*/ 114349 w 262699"/>
              <a:gd name="connsiteY78" fmla="*/ 138030 h 518751"/>
              <a:gd name="connsiteX79" fmla="*/ 83324 w 262699"/>
              <a:gd name="connsiteY79" fmla="*/ 146071 h 518751"/>
              <a:gd name="connsiteX80" fmla="*/ 76423 w 262699"/>
              <a:gd name="connsiteY80" fmla="*/ 154112 h 518751"/>
              <a:gd name="connsiteX81" fmla="*/ 70661 w 262699"/>
              <a:gd name="connsiteY81" fmla="*/ 162153 h 518751"/>
              <a:gd name="connsiteX82" fmla="*/ 66039 w 262699"/>
              <a:gd name="connsiteY82" fmla="*/ 172474 h 518751"/>
              <a:gd name="connsiteX83" fmla="*/ 63760 w 262699"/>
              <a:gd name="connsiteY83" fmla="*/ 182858 h 518751"/>
              <a:gd name="connsiteX84" fmla="*/ 61480 w 262699"/>
              <a:gd name="connsiteY84" fmla="*/ 102383 h 518751"/>
              <a:gd name="connsiteX85" fmla="*/ 58061 w 262699"/>
              <a:gd name="connsiteY85" fmla="*/ 82818 h 518751"/>
              <a:gd name="connsiteX86" fmla="*/ 53439 w 262699"/>
              <a:gd name="connsiteY86" fmla="*/ 88580 h 518751"/>
              <a:gd name="connsiteX87" fmla="*/ 50020 w 262699"/>
              <a:gd name="connsiteY87" fmla="*/ 94342 h 518751"/>
              <a:gd name="connsiteX88" fmla="*/ 33938 w 262699"/>
              <a:gd name="connsiteY88" fmla="*/ 128849 h 518751"/>
              <a:gd name="connsiteX89" fmla="*/ 35077 w 262699"/>
              <a:gd name="connsiteY89" fmla="*/ 148414 h 518751"/>
              <a:gd name="connsiteX90" fmla="*/ 43118 w 262699"/>
              <a:gd name="connsiteY90" fmla="*/ 162217 h 518751"/>
              <a:gd name="connsiteX91" fmla="*/ 52299 w 262699"/>
              <a:gd name="connsiteY91" fmla="*/ 180642 h 518751"/>
              <a:gd name="connsiteX92" fmla="*/ 56921 w 262699"/>
              <a:gd name="connsiteY92" fmla="*/ 169118 h 518751"/>
              <a:gd name="connsiteX93" fmla="*/ 60341 w 262699"/>
              <a:gd name="connsiteY93" fmla="*/ 157595 h 518751"/>
              <a:gd name="connsiteX94" fmla="*/ 62620 w 262699"/>
              <a:gd name="connsiteY94" fmla="*/ 147274 h 518751"/>
              <a:gd name="connsiteX95" fmla="*/ 64899 w 262699"/>
              <a:gd name="connsiteY95" fmla="*/ 138093 h 518751"/>
              <a:gd name="connsiteX96" fmla="*/ 61480 w 262699"/>
              <a:gd name="connsiteY96" fmla="*/ 102383 h 518751"/>
              <a:gd name="connsiteX97" fmla="*/ 52236 w 262699"/>
              <a:gd name="connsiteY97" fmla="*/ 241552 h 518751"/>
              <a:gd name="connsiteX98" fmla="*/ 82121 w 262699"/>
              <a:gd name="connsiteY98" fmla="*/ 224330 h 518751"/>
              <a:gd name="connsiteX99" fmla="*/ 93645 w 262699"/>
              <a:gd name="connsiteY99" fmla="*/ 214010 h 518751"/>
              <a:gd name="connsiteX100" fmla="*/ 98267 w 262699"/>
              <a:gd name="connsiteY100" fmla="*/ 204829 h 518751"/>
              <a:gd name="connsiteX101" fmla="*/ 104029 w 262699"/>
              <a:gd name="connsiteY101" fmla="*/ 189886 h 518751"/>
              <a:gd name="connsiteX102" fmla="*/ 105169 w 262699"/>
              <a:gd name="connsiteY102" fmla="*/ 185264 h 518751"/>
              <a:gd name="connsiteX103" fmla="*/ 107448 w 262699"/>
              <a:gd name="connsiteY103" fmla="*/ 180642 h 518751"/>
              <a:gd name="connsiteX104" fmla="*/ 91366 w 262699"/>
              <a:gd name="connsiteY104" fmla="*/ 185264 h 518751"/>
              <a:gd name="connsiteX105" fmla="*/ 62620 w 262699"/>
              <a:gd name="connsiteY105" fmla="*/ 201346 h 518751"/>
              <a:gd name="connsiteX106" fmla="*/ 57998 w 262699"/>
              <a:gd name="connsiteY106" fmla="*/ 209387 h 518751"/>
              <a:gd name="connsiteX107" fmla="*/ 54579 w 262699"/>
              <a:gd name="connsiteY107" fmla="*/ 218568 h 518751"/>
              <a:gd name="connsiteX108" fmla="*/ 52299 w 262699"/>
              <a:gd name="connsiteY108" fmla="*/ 228889 h 518751"/>
              <a:gd name="connsiteX109" fmla="*/ 52299 w 262699"/>
              <a:gd name="connsiteY109" fmla="*/ 241552 h 518751"/>
              <a:gd name="connsiteX110" fmla="*/ 29252 w 262699"/>
              <a:gd name="connsiteY110" fmla="*/ 164496 h 518751"/>
              <a:gd name="connsiteX111" fmla="*/ 21211 w 262699"/>
              <a:gd name="connsiteY111" fmla="*/ 146071 h 518751"/>
              <a:gd name="connsiteX112" fmla="*/ 18932 w 262699"/>
              <a:gd name="connsiteY112" fmla="*/ 151833 h 518751"/>
              <a:gd name="connsiteX113" fmla="*/ 16652 w 262699"/>
              <a:gd name="connsiteY113" fmla="*/ 158734 h 518751"/>
              <a:gd name="connsiteX114" fmla="*/ 10890 w 262699"/>
              <a:gd name="connsiteY114" fmla="*/ 180579 h 518751"/>
              <a:gd name="connsiteX115" fmla="*/ 9751 w 262699"/>
              <a:gd name="connsiteY115" fmla="*/ 195521 h 518751"/>
              <a:gd name="connsiteX116" fmla="*/ 16652 w 262699"/>
              <a:gd name="connsiteY116" fmla="*/ 213946 h 518751"/>
              <a:gd name="connsiteX117" fmla="*/ 41979 w 262699"/>
              <a:gd name="connsiteY117" fmla="*/ 240413 h 518751"/>
              <a:gd name="connsiteX118" fmla="*/ 43055 w 262699"/>
              <a:gd name="connsiteY118" fmla="*/ 228889 h 518751"/>
              <a:gd name="connsiteX119" fmla="*/ 44195 w 262699"/>
              <a:gd name="connsiteY119" fmla="*/ 217365 h 518751"/>
              <a:gd name="connsiteX120" fmla="*/ 44195 w 262699"/>
              <a:gd name="connsiteY120" fmla="*/ 197801 h 518751"/>
              <a:gd name="connsiteX121" fmla="*/ 29252 w 262699"/>
              <a:gd name="connsiteY121" fmla="*/ 164496 h 518751"/>
              <a:gd name="connsiteX122" fmla="*/ 55718 w 262699"/>
              <a:gd name="connsiteY122" fmla="*/ 300183 h 518751"/>
              <a:gd name="connsiteX123" fmla="*/ 81045 w 262699"/>
              <a:gd name="connsiteY123" fmla="*/ 276060 h 518751"/>
              <a:gd name="connsiteX124" fmla="*/ 90226 w 262699"/>
              <a:gd name="connsiteY124" fmla="*/ 263396 h 518751"/>
              <a:gd name="connsiteX125" fmla="*/ 92505 w 262699"/>
              <a:gd name="connsiteY125" fmla="*/ 253076 h 518751"/>
              <a:gd name="connsiteX126" fmla="*/ 94785 w 262699"/>
              <a:gd name="connsiteY126" fmla="*/ 238133 h 518751"/>
              <a:gd name="connsiteX127" fmla="*/ 94785 w 262699"/>
              <a:gd name="connsiteY127" fmla="*/ 233511 h 518751"/>
              <a:gd name="connsiteX128" fmla="*/ 95924 w 262699"/>
              <a:gd name="connsiteY128" fmla="*/ 228889 h 518751"/>
              <a:gd name="connsiteX129" fmla="*/ 80982 w 262699"/>
              <a:gd name="connsiteY129" fmla="*/ 236930 h 518751"/>
              <a:gd name="connsiteX130" fmla="*/ 56858 w 262699"/>
              <a:gd name="connsiteY130" fmla="*/ 259914 h 518751"/>
              <a:gd name="connsiteX131" fmla="*/ 54579 w 262699"/>
              <a:gd name="connsiteY131" fmla="*/ 269095 h 518751"/>
              <a:gd name="connsiteX132" fmla="*/ 53439 w 262699"/>
              <a:gd name="connsiteY132" fmla="*/ 279415 h 518751"/>
              <a:gd name="connsiteX133" fmla="*/ 53439 w 262699"/>
              <a:gd name="connsiteY133" fmla="*/ 289736 h 518751"/>
              <a:gd name="connsiteX134" fmla="*/ 55718 w 262699"/>
              <a:gd name="connsiteY134" fmla="*/ 300183 h 518751"/>
              <a:gd name="connsiteX135" fmla="*/ 15449 w 262699"/>
              <a:gd name="connsiteY135" fmla="*/ 231168 h 518751"/>
              <a:gd name="connsiteX136" fmla="*/ 2786 w 262699"/>
              <a:gd name="connsiteY136" fmla="*/ 216226 h 518751"/>
              <a:gd name="connsiteX137" fmla="*/ 1646 w 262699"/>
              <a:gd name="connsiteY137" fmla="*/ 223127 h 518751"/>
              <a:gd name="connsiteX138" fmla="*/ 507 w 262699"/>
              <a:gd name="connsiteY138" fmla="*/ 230029 h 518751"/>
              <a:gd name="connsiteX139" fmla="*/ 507 w 262699"/>
              <a:gd name="connsiteY139" fmla="*/ 251873 h 518751"/>
              <a:gd name="connsiteX140" fmla="*/ 2786 w 262699"/>
              <a:gd name="connsiteY140" fmla="*/ 266816 h 518751"/>
              <a:gd name="connsiteX141" fmla="*/ 13106 w 262699"/>
              <a:gd name="connsiteY141" fmla="*/ 282898 h 518751"/>
              <a:gd name="connsiteX142" fmla="*/ 44132 w 262699"/>
              <a:gd name="connsiteY142" fmla="*/ 303602 h 518751"/>
              <a:gd name="connsiteX143" fmla="*/ 42992 w 262699"/>
              <a:gd name="connsiteY143" fmla="*/ 292079 h 518751"/>
              <a:gd name="connsiteX144" fmla="*/ 41852 w 262699"/>
              <a:gd name="connsiteY144" fmla="*/ 280555 h 518751"/>
              <a:gd name="connsiteX145" fmla="*/ 39573 w 262699"/>
              <a:gd name="connsiteY145" fmla="*/ 270235 h 518751"/>
              <a:gd name="connsiteX146" fmla="*/ 37293 w 262699"/>
              <a:gd name="connsiteY146" fmla="*/ 261054 h 518751"/>
              <a:gd name="connsiteX147" fmla="*/ 15449 w 262699"/>
              <a:gd name="connsiteY147" fmla="*/ 231168 h 518751"/>
              <a:gd name="connsiteX148" fmla="*/ 74143 w 262699"/>
              <a:gd name="connsiteY148" fmla="*/ 356535 h 518751"/>
              <a:gd name="connsiteX149" fmla="*/ 92569 w 262699"/>
              <a:gd name="connsiteY149" fmla="*/ 326650 h 518751"/>
              <a:gd name="connsiteX150" fmla="*/ 98330 w 262699"/>
              <a:gd name="connsiteY150" fmla="*/ 312847 h 518751"/>
              <a:gd name="connsiteX151" fmla="*/ 98330 w 262699"/>
              <a:gd name="connsiteY151" fmla="*/ 302526 h 518751"/>
              <a:gd name="connsiteX152" fmla="*/ 96051 w 262699"/>
              <a:gd name="connsiteY152" fmla="*/ 287583 h 518751"/>
              <a:gd name="connsiteX153" fmla="*/ 94911 w 262699"/>
              <a:gd name="connsiteY153" fmla="*/ 282961 h 518751"/>
              <a:gd name="connsiteX154" fmla="*/ 94911 w 262699"/>
              <a:gd name="connsiteY154" fmla="*/ 278339 h 518751"/>
              <a:gd name="connsiteX155" fmla="*/ 89149 w 262699"/>
              <a:gd name="connsiteY155" fmla="*/ 285241 h 518751"/>
              <a:gd name="connsiteX156" fmla="*/ 81108 w 262699"/>
              <a:gd name="connsiteY156" fmla="*/ 288660 h 518751"/>
              <a:gd name="connsiteX157" fmla="*/ 63886 w 262699"/>
              <a:gd name="connsiteY157" fmla="*/ 316266 h 518751"/>
              <a:gd name="connsiteX158" fmla="*/ 63886 w 262699"/>
              <a:gd name="connsiteY158" fmla="*/ 325447 h 518751"/>
              <a:gd name="connsiteX159" fmla="*/ 65026 w 262699"/>
              <a:gd name="connsiteY159" fmla="*/ 334627 h 518751"/>
              <a:gd name="connsiteX160" fmla="*/ 68508 w 262699"/>
              <a:gd name="connsiteY160" fmla="*/ 344948 h 518751"/>
              <a:gd name="connsiteX161" fmla="*/ 74143 w 262699"/>
              <a:gd name="connsiteY161" fmla="*/ 356535 h 518751"/>
              <a:gd name="connsiteX162" fmla="*/ 16589 w 262699"/>
              <a:gd name="connsiteY162" fmla="*/ 299044 h 518751"/>
              <a:gd name="connsiteX163" fmla="*/ 8548 w 262699"/>
              <a:gd name="connsiteY163" fmla="*/ 294421 h 518751"/>
              <a:gd name="connsiteX164" fmla="*/ 1646 w 262699"/>
              <a:gd name="connsiteY164" fmla="*/ 287520 h 518751"/>
              <a:gd name="connsiteX165" fmla="*/ 2786 w 262699"/>
              <a:gd name="connsiteY165" fmla="*/ 294421 h 518751"/>
              <a:gd name="connsiteX166" fmla="*/ 3926 w 262699"/>
              <a:gd name="connsiteY166" fmla="*/ 301323 h 518751"/>
              <a:gd name="connsiteX167" fmla="*/ 8548 w 262699"/>
              <a:gd name="connsiteY167" fmla="*/ 323167 h 518751"/>
              <a:gd name="connsiteX168" fmla="*/ 15449 w 262699"/>
              <a:gd name="connsiteY168" fmla="*/ 336970 h 518751"/>
              <a:gd name="connsiteX169" fmla="*/ 29252 w 262699"/>
              <a:gd name="connsiteY169" fmla="*/ 349633 h 518751"/>
              <a:gd name="connsiteX170" fmla="*/ 63760 w 262699"/>
              <a:gd name="connsiteY170" fmla="*/ 362297 h 518751"/>
              <a:gd name="connsiteX171" fmla="*/ 59138 w 262699"/>
              <a:gd name="connsiteY171" fmla="*/ 350773 h 518751"/>
              <a:gd name="connsiteX172" fmla="*/ 54515 w 262699"/>
              <a:gd name="connsiteY172" fmla="*/ 340453 h 518751"/>
              <a:gd name="connsiteX173" fmla="*/ 49893 w 262699"/>
              <a:gd name="connsiteY173" fmla="*/ 331272 h 518751"/>
              <a:gd name="connsiteX174" fmla="*/ 45271 w 262699"/>
              <a:gd name="connsiteY174" fmla="*/ 322091 h 518751"/>
              <a:gd name="connsiteX175" fmla="*/ 16589 w 262699"/>
              <a:gd name="connsiteY175" fmla="*/ 299044 h 518751"/>
              <a:gd name="connsiteX176" fmla="*/ 105169 w 262699"/>
              <a:gd name="connsiteY176" fmla="*/ 404845 h 518751"/>
              <a:gd name="connsiteX177" fmla="*/ 108588 w 262699"/>
              <a:gd name="connsiteY177" fmla="*/ 385281 h 518751"/>
              <a:gd name="connsiteX178" fmla="*/ 115489 w 262699"/>
              <a:gd name="connsiteY178" fmla="*/ 371478 h 518751"/>
              <a:gd name="connsiteX179" fmla="*/ 116629 w 262699"/>
              <a:gd name="connsiteY179" fmla="*/ 356535 h 518751"/>
              <a:gd name="connsiteX180" fmla="*/ 114349 w 262699"/>
              <a:gd name="connsiteY180" fmla="*/ 346214 h 518751"/>
              <a:gd name="connsiteX181" fmla="*/ 108588 w 262699"/>
              <a:gd name="connsiteY181" fmla="*/ 332411 h 518751"/>
              <a:gd name="connsiteX182" fmla="*/ 106308 w 262699"/>
              <a:gd name="connsiteY182" fmla="*/ 327789 h 518751"/>
              <a:gd name="connsiteX183" fmla="*/ 105169 w 262699"/>
              <a:gd name="connsiteY183" fmla="*/ 323167 h 518751"/>
              <a:gd name="connsiteX184" fmla="*/ 100546 w 262699"/>
              <a:gd name="connsiteY184" fmla="*/ 331208 h 518751"/>
              <a:gd name="connsiteX185" fmla="*/ 94785 w 262699"/>
              <a:gd name="connsiteY185" fmla="*/ 338110 h 518751"/>
              <a:gd name="connsiteX186" fmla="*/ 84464 w 262699"/>
              <a:gd name="connsiteY186" fmla="*/ 369135 h 518751"/>
              <a:gd name="connsiteX187" fmla="*/ 86743 w 262699"/>
              <a:gd name="connsiteY187" fmla="*/ 378316 h 518751"/>
              <a:gd name="connsiteX188" fmla="*/ 91366 w 262699"/>
              <a:gd name="connsiteY188" fmla="*/ 387497 h 518751"/>
              <a:gd name="connsiteX189" fmla="*/ 97127 w 262699"/>
              <a:gd name="connsiteY189" fmla="*/ 396678 h 518751"/>
              <a:gd name="connsiteX190" fmla="*/ 105169 w 262699"/>
              <a:gd name="connsiteY190" fmla="*/ 404845 h 518751"/>
              <a:gd name="connsiteX191" fmla="*/ 35014 w 262699"/>
              <a:gd name="connsiteY191" fmla="*/ 364576 h 518751"/>
              <a:gd name="connsiteX192" fmla="*/ 25833 w 262699"/>
              <a:gd name="connsiteY192" fmla="*/ 362297 h 518751"/>
              <a:gd name="connsiteX193" fmla="*/ 17792 w 262699"/>
              <a:gd name="connsiteY193" fmla="*/ 356535 h 518751"/>
              <a:gd name="connsiteX194" fmla="*/ 20071 w 262699"/>
              <a:gd name="connsiteY194" fmla="*/ 363436 h 518751"/>
              <a:gd name="connsiteX195" fmla="*/ 22351 w 262699"/>
              <a:gd name="connsiteY195" fmla="*/ 369198 h 518751"/>
              <a:gd name="connsiteX196" fmla="*/ 32671 w 262699"/>
              <a:gd name="connsiteY196" fmla="*/ 388763 h 518751"/>
              <a:gd name="connsiteX197" fmla="*/ 42992 w 262699"/>
              <a:gd name="connsiteY197" fmla="*/ 401426 h 518751"/>
              <a:gd name="connsiteX198" fmla="*/ 60214 w 262699"/>
              <a:gd name="connsiteY198" fmla="*/ 410607 h 518751"/>
              <a:gd name="connsiteX199" fmla="*/ 76296 w 262699"/>
              <a:gd name="connsiteY199" fmla="*/ 410607 h 518751"/>
              <a:gd name="connsiteX200" fmla="*/ 97001 w 262699"/>
              <a:gd name="connsiteY200" fmla="*/ 412887 h 518751"/>
              <a:gd name="connsiteX201" fmla="*/ 90099 w 262699"/>
              <a:gd name="connsiteY201" fmla="*/ 403706 h 518751"/>
              <a:gd name="connsiteX202" fmla="*/ 83198 w 262699"/>
              <a:gd name="connsiteY202" fmla="*/ 394525 h 518751"/>
              <a:gd name="connsiteX203" fmla="*/ 76296 w 262699"/>
              <a:gd name="connsiteY203" fmla="*/ 386484 h 518751"/>
              <a:gd name="connsiteX204" fmla="*/ 69395 w 262699"/>
              <a:gd name="connsiteY204" fmla="*/ 379582 h 518751"/>
              <a:gd name="connsiteX205" fmla="*/ 35014 w 262699"/>
              <a:gd name="connsiteY205" fmla="*/ 364576 h 518751"/>
              <a:gd name="connsiteX206" fmla="*/ 149997 w 262699"/>
              <a:gd name="connsiteY206" fmla="*/ 442772 h 518751"/>
              <a:gd name="connsiteX207" fmla="*/ 146577 w 262699"/>
              <a:gd name="connsiteY207" fmla="*/ 423207 h 518751"/>
              <a:gd name="connsiteX208" fmla="*/ 148857 w 262699"/>
              <a:gd name="connsiteY208" fmla="*/ 408264 h 518751"/>
              <a:gd name="connsiteX209" fmla="*/ 132774 w 262699"/>
              <a:gd name="connsiteY209" fmla="*/ 373757 h 518751"/>
              <a:gd name="connsiteX210" fmla="*/ 130495 w 262699"/>
              <a:gd name="connsiteY210" fmla="*/ 370338 h 518751"/>
              <a:gd name="connsiteX211" fmla="*/ 128216 w 262699"/>
              <a:gd name="connsiteY211" fmla="*/ 366919 h 518751"/>
              <a:gd name="connsiteX212" fmla="*/ 122454 w 262699"/>
              <a:gd name="connsiteY212" fmla="*/ 383001 h 518751"/>
              <a:gd name="connsiteX213" fmla="*/ 121314 w 262699"/>
              <a:gd name="connsiteY213" fmla="*/ 415229 h 518751"/>
              <a:gd name="connsiteX214" fmla="*/ 125936 w 262699"/>
              <a:gd name="connsiteY214" fmla="*/ 423270 h 518751"/>
              <a:gd name="connsiteX215" fmla="*/ 132838 w 262699"/>
              <a:gd name="connsiteY215" fmla="*/ 430172 h 518751"/>
              <a:gd name="connsiteX216" fmla="*/ 140879 w 262699"/>
              <a:gd name="connsiteY216" fmla="*/ 437073 h 518751"/>
              <a:gd name="connsiteX217" fmla="*/ 149997 w 262699"/>
              <a:gd name="connsiteY217" fmla="*/ 442772 h 518751"/>
              <a:gd name="connsiteX218" fmla="*/ 70661 w 262699"/>
              <a:gd name="connsiteY218" fmla="*/ 424410 h 518751"/>
              <a:gd name="connsiteX219" fmla="*/ 51096 w 262699"/>
              <a:gd name="connsiteY219" fmla="*/ 422131 h 518751"/>
              <a:gd name="connsiteX220" fmla="*/ 54515 w 262699"/>
              <a:gd name="connsiteY220" fmla="*/ 427893 h 518751"/>
              <a:gd name="connsiteX221" fmla="*/ 59138 w 262699"/>
              <a:gd name="connsiteY221" fmla="*/ 433654 h 518751"/>
              <a:gd name="connsiteX222" fmla="*/ 75220 w 262699"/>
              <a:gd name="connsiteY222" fmla="*/ 449737 h 518751"/>
              <a:gd name="connsiteX223" fmla="*/ 87883 w 262699"/>
              <a:gd name="connsiteY223" fmla="*/ 458918 h 518751"/>
              <a:gd name="connsiteX224" fmla="*/ 107448 w 262699"/>
              <a:gd name="connsiteY224" fmla="*/ 462337 h 518751"/>
              <a:gd name="connsiteX225" fmla="*/ 122391 w 262699"/>
              <a:gd name="connsiteY225" fmla="*/ 457715 h 518751"/>
              <a:gd name="connsiteX226" fmla="*/ 143095 w 262699"/>
              <a:gd name="connsiteY226" fmla="*/ 453092 h 518751"/>
              <a:gd name="connsiteX227" fmla="*/ 132774 w 262699"/>
              <a:gd name="connsiteY227" fmla="*/ 446191 h 518751"/>
              <a:gd name="connsiteX228" fmla="*/ 123594 w 262699"/>
              <a:gd name="connsiteY228" fmla="*/ 439289 h 518751"/>
              <a:gd name="connsiteX229" fmla="*/ 114413 w 262699"/>
              <a:gd name="connsiteY229" fmla="*/ 434667 h 518751"/>
              <a:gd name="connsiteX230" fmla="*/ 106372 w 262699"/>
              <a:gd name="connsiteY230" fmla="*/ 430045 h 518751"/>
              <a:gd name="connsiteX231" fmla="*/ 70661 w 262699"/>
              <a:gd name="connsiteY231" fmla="*/ 424410 h 518751"/>
              <a:gd name="connsiteX232" fmla="*/ 204069 w 262699"/>
              <a:gd name="connsiteY232" fmla="*/ 464616 h 518751"/>
              <a:gd name="connsiteX233" fmla="*/ 192545 w 262699"/>
              <a:gd name="connsiteY233" fmla="*/ 432388 h 518751"/>
              <a:gd name="connsiteX234" fmla="*/ 190266 w 262699"/>
              <a:gd name="connsiteY234" fmla="*/ 425487 h 518751"/>
              <a:gd name="connsiteX235" fmla="*/ 187986 w 262699"/>
              <a:gd name="connsiteY235" fmla="*/ 422067 h 518751"/>
              <a:gd name="connsiteX236" fmla="*/ 185707 w 262699"/>
              <a:gd name="connsiteY236" fmla="*/ 418648 h 518751"/>
              <a:gd name="connsiteX237" fmla="*/ 177666 w 262699"/>
              <a:gd name="connsiteY237" fmla="*/ 411747 h 518751"/>
              <a:gd name="connsiteX238" fmla="*/ 166142 w 262699"/>
              <a:gd name="connsiteY238" fmla="*/ 403706 h 518751"/>
              <a:gd name="connsiteX239" fmla="*/ 162723 w 262699"/>
              <a:gd name="connsiteY239" fmla="*/ 401426 h 518751"/>
              <a:gd name="connsiteX240" fmla="*/ 159304 w 262699"/>
              <a:gd name="connsiteY240" fmla="*/ 399147 h 518751"/>
              <a:gd name="connsiteX241" fmla="*/ 159304 w 262699"/>
              <a:gd name="connsiteY241" fmla="*/ 416369 h 518751"/>
              <a:gd name="connsiteX242" fmla="*/ 168485 w 262699"/>
              <a:gd name="connsiteY242" fmla="*/ 447394 h 518751"/>
              <a:gd name="connsiteX243" fmla="*/ 175386 w 262699"/>
              <a:gd name="connsiteY243" fmla="*/ 453156 h 518751"/>
              <a:gd name="connsiteX244" fmla="*/ 183428 w 262699"/>
              <a:gd name="connsiteY244" fmla="*/ 457778 h 518751"/>
              <a:gd name="connsiteX245" fmla="*/ 193748 w 262699"/>
              <a:gd name="connsiteY245" fmla="*/ 461197 h 518751"/>
              <a:gd name="connsiteX246" fmla="*/ 204069 w 262699"/>
              <a:gd name="connsiteY246" fmla="*/ 464616 h 518751"/>
              <a:gd name="connsiteX247" fmla="*/ 123594 w 262699"/>
              <a:gd name="connsiteY247" fmla="*/ 471518 h 518751"/>
              <a:gd name="connsiteX248" fmla="*/ 104029 w 262699"/>
              <a:gd name="connsiteY248" fmla="*/ 474937 h 518751"/>
              <a:gd name="connsiteX249" fmla="*/ 109791 w 262699"/>
              <a:gd name="connsiteY249" fmla="*/ 479559 h 518751"/>
              <a:gd name="connsiteX250" fmla="*/ 114413 w 262699"/>
              <a:gd name="connsiteY250" fmla="*/ 482978 h 518751"/>
              <a:gd name="connsiteX251" fmla="*/ 135117 w 262699"/>
              <a:gd name="connsiteY251" fmla="*/ 493298 h 518751"/>
              <a:gd name="connsiteX252" fmla="*/ 150060 w 262699"/>
              <a:gd name="connsiteY252" fmla="*/ 497921 h 518751"/>
              <a:gd name="connsiteX253" fmla="*/ 155822 w 262699"/>
              <a:gd name="connsiteY253" fmla="*/ 499060 h 518751"/>
              <a:gd name="connsiteX254" fmla="*/ 160444 w 262699"/>
              <a:gd name="connsiteY254" fmla="*/ 499060 h 518751"/>
              <a:gd name="connsiteX255" fmla="*/ 168485 w 262699"/>
              <a:gd name="connsiteY255" fmla="*/ 496781 h 518751"/>
              <a:gd name="connsiteX256" fmla="*/ 199510 w 262699"/>
              <a:gd name="connsiteY256" fmla="*/ 477216 h 518751"/>
              <a:gd name="connsiteX257" fmla="*/ 187986 w 262699"/>
              <a:gd name="connsiteY257" fmla="*/ 473797 h 518751"/>
              <a:gd name="connsiteX258" fmla="*/ 177666 w 262699"/>
              <a:gd name="connsiteY258" fmla="*/ 470378 h 518751"/>
              <a:gd name="connsiteX259" fmla="*/ 167345 w 262699"/>
              <a:gd name="connsiteY259" fmla="*/ 468098 h 518751"/>
              <a:gd name="connsiteX260" fmla="*/ 158164 w 262699"/>
              <a:gd name="connsiteY260" fmla="*/ 466959 h 518751"/>
              <a:gd name="connsiteX261" fmla="*/ 123594 w 262699"/>
              <a:gd name="connsiteY261" fmla="*/ 471518 h 518751"/>
              <a:gd name="connsiteX262" fmla="*/ 261560 w 262699"/>
              <a:gd name="connsiteY262" fmla="*/ 469238 h 518751"/>
              <a:gd name="connsiteX263" fmla="*/ 240856 w 262699"/>
              <a:gd name="connsiteY263" fmla="*/ 441632 h 518751"/>
              <a:gd name="connsiteX264" fmla="*/ 229332 w 262699"/>
              <a:gd name="connsiteY264" fmla="*/ 431312 h 518751"/>
              <a:gd name="connsiteX265" fmla="*/ 220151 w 262699"/>
              <a:gd name="connsiteY265" fmla="*/ 427893 h 518751"/>
              <a:gd name="connsiteX266" fmla="*/ 206348 w 262699"/>
              <a:gd name="connsiteY266" fmla="*/ 423270 h 518751"/>
              <a:gd name="connsiteX267" fmla="*/ 198307 w 262699"/>
              <a:gd name="connsiteY267" fmla="*/ 420991 h 518751"/>
              <a:gd name="connsiteX268" fmla="*/ 202929 w 262699"/>
              <a:gd name="connsiteY268" fmla="*/ 437073 h 518751"/>
              <a:gd name="connsiteX269" fmla="*/ 208691 w 262699"/>
              <a:gd name="connsiteY269" fmla="*/ 453156 h 518751"/>
              <a:gd name="connsiteX270" fmla="*/ 221354 w 262699"/>
              <a:gd name="connsiteY270" fmla="*/ 464679 h 518751"/>
              <a:gd name="connsiteX271" fmla="*/ 238576 w 262699"/>
              <a:gd name="connsiteY271" fmla="*/ 470441 h 518751"/>
              <a:gd name="connsiteX272" fmla="*/ 261560 w 262699"/>
              <a:gd name="connsiteY272" fmla="*/ 469238 h 518751"/>
              <a:gd name="connsiteX273" fmla="*/ 186847 w 262699"/>
              <a:gd name="connsiteY273" fmla="*/ 500327 h 518751"/>
              <a:gd name="connsiteX274" fmla="*/ 169625 w 262699"/>
              <a:gd name="connsiteY274" fmla="*/ 509507 h 518751"/>
              <a:gd name="connsiteX275" fmla="*/ 183428 w 262699"/>
              <a:gd name="connsiteY275" fmla="*/ 514130 h 518751"/>
              <a:gd name="connsiteX276" fmla="*/ 205272 w 262699"/>
              <a:gd name="connsiteY276" fmla="*/ 518752 h 518751"/>
              <a:gd name="connsiteX277" fmla="*/ 221354 w 262699"/>
              <a:gd name="connsiteY277" fmla="*/ 517612 h 518751"/>
              <a:gd name="connsiteX278" fmla="*/ 238576 w 262699"/>
              <a:gd name="connsiteY278" fmla="*/ 509571 h 518751"/>
              <a:gd name="connsiteX279" fmla="*/ 262700 w 262699"/>
              <a:gd name="connsiteY279" fmla="*/ 481965 h 518751"/>
              <a:gd name="connsiteX280" fmla="*/ 186847 w 262699"/>
              <a:gd name="connsiteY280" fmla="*/ 500327 h 51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62699" h="518751">
                <a:moveTo>
                  <a:pt x="204069" y="57491"/>
                </a:moveTo>
                <a:cubicBezTo>
                  <a:pt x="199447" y="58631"/>
                  <a:pt x="196028" y="59771"/>
                  <a:pt x="192545" y="60910"/>
                </a:cubicBezTo>
                <a:cubicBezTo>
                  <a:pt x="189126" y="62050"/>
                  <a:pt x="184504" y="62050"/>
                  <a:pt x="181022" y="62050"/>
                </a:cubicBezTo>
                <a:cubicBezTo>
                  <a:pt x="174120" y="62050"/>
                  <a:pt x="168358" y="62050"/>
                  <a:pt x="162596" y="59771"/>
                </a:cubicBezTo>
                <a:lnTo>
                  <a:pt x="160317" y="57491"/>
                </a:lnTo>
                <a:lnTo>
                  <a:pt x="161457" y="54072"/>
                </a:lnTo>
                <a:cubicBezTo>
                  <a:pt x="162596" y="48310"/>
                  <a:pt x="166079" y="42549"/>
                  <a:pt x="171777" y="37990"/>
                </a:cubicBezTo>
                <a:lnTo>
                  <a:pt x="182098" y="31088"/>
                </a:lnTo>
                <a:cubicBezTo>
                  <a:pt x="185517" y="28809"/>
                  <a:pt x="190139" y="26466"/>
                  <a:pt x="194761" y="25327"/>
                </a:cubicBezTo>
                <a:cubicBezTo>
                  <a:pt x="215466" y="19565"/>
                  <a:pt x="233891" y="23047"/>
                  <a:pt x="240792" y="29949"/>
                </a:cubicBezTo>
                <a:lnTo>
                  <a:pt x="243072" y="32228"/>
                </a:lnTo>
                <a:lnTo>
                  <a:pt x="241932" y="35710"/>
                </a:lnTo>
                <a:cubicBezTo>
                  <a:pt x="236297" y="44891"/>
                  <a:pt x="221354" y="51793"/>
                  <a:pt x="204069" y="57491"/>
                </a:cubicBezTo>
                <a:lnTo>
                  <a:pt x="204069" y="57491"/>
                </a:lnTo>
                <a:close/>
                <a:moveTo>
                  <a:pt x="192545" y="79399"/>
                </a:moveTo>
                <a:cubicBezTo>
                  <a:pt x="187923" y="74777"/>
                  <a:pt x="183364" y="71358"/>
                  <a:pt x="178742" y="70218"/>
                </a:cubicBezTo>
                <a:cubicBezTo>
                  <a:pt x="174120" y="69078"/>
                  <a:pt x="168422" y="67939"/>
                  <a:pt x="162660" y="67939"/>
                </a:cubicBezTo>
                <a:cubicBezTo>
                  <a:pt x="156898" y="67939"/>
                  <a:pt x="151136" y="70218"/>
                  <a:pt x="145438" y="73700"/>
                </a:cubicBezTo>
                <a:cubicBezTo>
                  <a:pt x="139676" y="75980"/>
                  <a:pt x="133914" y="81742"/>
                  <a:pt x="128216" y="87503"/>
                </a:cubicBezTo>
                <a:cubicBezTo>
                  <a:pt x="136257" y="87503"/>
                  <a:pt x="142019" y="88643"/>
                  <a:pt x="147780" y="90922"/>
                </a:cubicBezTo>
                <a:lnTo>
                  <a:pt x="161583" y="97824"/>
                </a:lnTo>
                <a:cubicBezTo>
                  <a:pt x="166206" y="100103"/>
                  <a:pt x="170764" y="100103"/>
                  <a:pt x="176526" y="100103"/>
                </a:cubicBezTo>
                <a:cubicBezTo>
                  <a:pt x="179945" y="100103"/>
                  <a:pt x="183428" y="98964"/>
                  <a:pt x="186847" y="97824"/>
                </a:cubicBezTo>
                <a:cubicBezTo>
                  <a:pt x="189126" y="96684"/>
                  <a:pt x="190266" y="96684"/>
                  <a:pt x="192608" y="95545"/>
                </a:cubicBezTo>
                <a:cubicBezTo>
                  <a:pt x="192608" y="93265"/>
                  <a:pt x="196028" y="93265"/>
                  <a:pt x="198370" y="92125"/>
                </a:cubicBezTo>
                <a:lnTo>
                  <a:pt x="206411" y="88706"/>
                </a:lnTo>
                <a:cubicBezTo>
                  <a:pt x="200650" y="86300"/>
                  <a:pt x="197167" y="82818"/>
                  <a:pt x="192545" y="79399"/>
                </a:cubicBezTo>
                <a:moveTo>
                  <a:pt x="169561" y="18425"/>
                </a:moveTo>
                <a:cubicBezTo>
                  <a:pt x="170701" y="11524"/>
                  <a:pt x="172980" y="6901"/>
                  <a:pt x="177602" y="0"/>
                </a:cubicBezTo>
                <a:lnTo>
                  <a:pt x="164939" y="4622"/>
                </a:lnTo>
                <a:cubicBezTo>
                  <a:pt x="160317" y="5762"/>
                  <a:pt x="156898" y="8041"/>
                  <a:pt x="153416" y="9244"/>
                </a:cubicBezTo>
                <a:cubicBezTo>
                  <a:pt x="149933" y="11524"/>
                  <a:pt x="147654" y="12663"/>
                  <a:pt x="145374" y="15006"/>
                </a:cubicBezTo>
                <a:cubicBezTo>
                  <a:pt x="139613" y="18425"/>
                  <a:pt x="136194" y="21907"/>
                  <a:pt x="132711" y="24187"/>
                </a:cubicBezTo>
                <a:cubicBezTo>
                  <a:pt x="126949" y="31088"/>
                  <a:pt x="124670" y="35710"/>
                  <a:pt x="123530" y="41409"/>
                </a:cubicBezTo>
                <a:cubicBezTo>
                  <a:pt x="122391" y="47171"/>
                  <a:pt x="123530" y="51730"/>
                  <a:pt x="123530" y="57491"/>
                </a:cubicBezTo>
                <a:cubicBezTo>
                  <a:pt x="123530" y="63253"/>
                  <a:pt x="123530" y="70155"/>
                  <a:pt x="121251" y="78196"/>
                </a:cubicBezTo>
                <a:cubicBezTo>
                  <a:pt x="127013" y="73574"/>
                  <a:pt x="132774" y="67875"/>
                  <a:pt x="138473" y="64393"/>
                </a:cubicBezTo>
                <a:cubicBezTo>
                  <a:pt x="144235" y="59771"/>
                  <a:pt x="148794" y="55212"/>
                  <a:pt x="153416" y="50590"/>
                </a:cubicBezTo>
                <a:cubicBezTo>
                  <a:pt x="158038" y="45968"/>
                  <a:pt x="161457" y="41409"/>
                  <a:pt x="163736" y="35647"/>
                </a:cubicBezTo>
                <a:cubicBezTo>
                  <a:pt x="166142" y="29885"/>
                  <a:pt x="168422" y="24187"/>
                  <a:pt x="169561" y="18425"/>
                </a:cubicBezTo>
                <a:moveTo>
                  <a:pt x="87946" y="129989"/>
                </a:moveTo>
                <a:cubicBezTo>
                  <a:pt x="95988" y="127709"/>
                  <a:pt x="101749" y="126570"/>
                  <a:pt x="107511" y="127709"/>
                </a:cubicBezTo>
                <a:cubicBezTo>
                  <a:pt x="113273" y="128849"/>
                  <a:pt x="117832" y="129989"/>
                  <a:pt x="122454" y="129989"/>
                </a:cubicBezTo>
                <a:cubicBezTo>
                  <a:pt x="131635" y="131128"/>
                  <a:pt x="139676" y="127709"/>
                  <a:pt x="156961" y="113906"/>
                </a:cubicBezTo>
                <a:cubicBezTo>
                  <a:pt x="156961" y="113906"/>
                  <a:pt x="158101" y="112767"/>
                  <a:pt x="160380" y="111627"/>
                </a:cubicBezTo>
                <a:cubicBezTo>
                  <a:pt x="161520" y="110487"/>
                  <a:pt x="163800" y="109347"/>
                  <a:pt x="163800" y="109347"/>
                </a:cubicBezTo>
                <a:cubicBezTo>
                  <a:pt x="160380" y="108208"/>
                  <a:pt x="158038" y="108208"/>
                  <a:pt x="155758" y="107068"/>
                </a:cubicBezTo>
                <a:cubicBezTo>
                  <a:pt x="153479" y="105928"/>
                  <a:pt x="151136" y="104789"/>
                  <a:pt x="147717" y="103649"/>
                </a:cubicBezTo>
                <a:cubicBezTo>
                  <a:pt x="141955" y="101370"/>
                  <a:pt x="137397" y="99027"/>
                  <a:pt x="131635" y="99027"/>
                </a:cubicBezTo>
                <a:cubicBezTo>
                  <a:pt x="125873" y="99027"/>
                  <a:pt x="121314" y="100167"/>
                  <a:pt x="115552" y="102446"/>
                </a:cubicBezTo>
                <a:cubicBezTo>
                  <a:pt x="114413" y="102446"/>
                  <a:pt x="110930" y="104725"/>
                  <a:pt x="108651" y="105865"/>
                </a:cubicBezTo>
                <a:lnTo>
                  <a:pt x="101749" y="112767"/>
                </a:lnTo>
                <a:cubicBezTo>
                  <a:pt x="99470" y="115046"/>
                  <a:pt x="97127" y="117389"/>
                  <a:pt x="94848" y="120808"/>
                </a:cubicBezTo>
                <a:cubicBezTo>
                  <a:pt x="92505" y="123087"/>
                  <a:pt x="90226" y="126506"/>
                  <a:pt x="87946" y="129989"/>
                </a:cubicBezTo>
                <a:moveTo>
                  <a:pt x="108651" y="51793"/>
                </a:moveTo>
                <a:lnTo>
                  <a:pt x="108651" y="42549"/>
                </a:lnTo>
                <a:cubicBezTo>
                  <a:pt x="108651" y="39130"/>
                  <a:pt x="109791" y="35647"/>
                  <a:pt x="112070" y="32228"/>
                </a:cubicBezTo>
                <a:cubicBezTo>
                  <a:pt x="112070" y="32228"/>
                  <a:pt x="110930" y="32228"/>
                  <a:pt x="109791" y="33368"/>
                </a:cubicBezTo>
                <a:lnTo>
                  <a:pt x="106372" y="36787"/>
                </a:lnTo>
                <a:cubicBezTo>
                  <a:pt x="104092" y="37927"/>
                  <a:pt x="100610" y="40206"/>
                  <a:pt x="100610" y="40206"/>
                </a:cubicBezTo>
                <a:cubicBezTo>
                  <a:pt x="86807" y="51730"/>
                  <a:pt x="79905" y="60910"/>
                  <a:pt x="75283" y="68952"/>
                </a:cubicBezTo>
                <a:cubicBezTo>
                  <a:pt x="70661" y="75853"/>
                  <a:pt x="70661" y="82755"/>
                  <a:pt x="70661" y="87377"/>
                </a:cubicBezTo>
                <a:cubicBezTo>
                  <a:pt x="71801" y="93138"/>
                  <a:pt x="74080" y="97697"/>
                  <a:pt x="75283" y="103459"/>
                </a:cubicBezTo>
                <a:cubicBezTo>
                  <a:pt x="77563" y="109221"/>
                  <a:pt x="78702" y="116122"/>
                  <a:pt x="78702" y="124164"/>
                </a:cubicBezTo>
                <a:cubicBezTo>
                  <a:pt x="80982" y="120744"/>
                  <a:pt x="83324" y="117262"/>
                  <a:pt x="85604" y="114983"/>
                </a:cubicBezTo>
                <a:cubicBezTo>
                  <a:pt x="87883" y="111564"/>
                  <a:pt x="91366" y="108081"/>
                  <a:pt x="92505" y="105802"/>
                </a:cubicBezTo>
                <a:cubicBezTo>
                  <a:pt x="94785" y="102383"/>
                  <a:pt x="95924" y="100040"/>
                  <a:pt x="98267" y="96621"/>
                </a:cubicBezTo>
                <a:cubicBezTo>
                  <a:pt x="99407" y="94342"/>
                  <a:pt x="101686" y="90859"/>
                  <a:pt x="102889" y="88580"/>
                </a:cubicBezTo>
                <a:cubicBezTo>
                  <a:pt x="105169" y="82818"/>
                  <a:pt x="107511" y="77056"/>
                  <a:pt x="108651" y="71358"/>
                </a:cubicBezTo>
                <a:cubicBezTo>
                  <a:pt x="109791" y="64393"/>
                  <a:pt x="109791" y="58694"/>
                  <a:pt x="108651" y="51793"/>
                </a:cubicBezTo>
                <a:moveTo>
                  <a:pt x="63760" y="182858"/>
                </a:moveTo>
                <a:cubicBezTo>
                  <a:pt x="70661" y="178236"/>
                  <a:pt x="76423" y="175956"/>
                  <a:pt x="82185" y="174817"/>
                </a:cubicBezTo>
                <a:cubicBezTo>
                  <a:pt x="87946" y="173677"/>
                  <a:pt x="92505" y="173677"/>
                  <a:pt x="97127" y="172537"/>
                </a:cubicBezTo>
                <a:cubicBezTo>
                  <a:pt x="101749" y="171398"/>
                  <a:pt x="106308" y="169118"/>
                  <a:pt x="110930" y="165636"/>
                </a:cubicBezTo>
                <a:cubicBezTo>
                  <a:pt x="113210" y="163356"/>
                  <a:pt x="115552" y="161014"/>
                  <a:pt x="117832" y="157595"/>
                </a:cubicBezTo>
                <a:cubicBezTo>
                  <a:pt x="120111" y="154112"/>
                  <a:pt x="123594" y="150693"/>
                  <a:pt x="127013" y="146071"/>
                </a:cubicBezTo>
                <a:cubicBezTo>
                  <a:pt x="127013" y="146071"/>
                  <a:pt x="128152" y="143792"/>
                  <a:pt x="129292" y="142589"/>
                </a:cubicBezTo>
                <a:cubicBezTo>
                  <a:pt x="130432" y="141449"/>
                  <a:pt x="131571" y="139170"/>
                  <a:pt x="131571" y="139170"/>
                </a:cubicBezTo>
                <a:cubicBezTo>
                  <a:pt x="124670" y="140309"/>
                  <a:pt x="121251" y="139170"/>
                  <a:pt x="114349" y="138030"/>
                </a:cubicBezTo>
                <a:cubicBezTo>
                  <a:pt x="102826" y="135750"/>
                  <a:pt x="91366" y="138030"/>
                  <a:pt x="83324" y="146071"/>
                </a:cubicBezTo>
                <a:cubicBezTo>
                  <a:pt x="81045" y="149490"/>
                  <a:pt x="78702" y="151833"/>
                  <a:pt x="76423" y="154112"/>
                </a:cubicBezTo>
                <a:cubicBezTo>
                  <a:pt x="74143" y="156392"/>
                  <a:pt x="73004" y="159874"/>
                  <a:pt x="70661" y="162153"/>
                </a:cubicBezTo>
                <a:cubicBezTo>
                  <a:pt x="69521" y="165573"/>
                  <a:pt x="67242" y="169055"/>
                  <a:pt x="66039" y="172474"/>
                </a:cubicBezTo>
                <a:cubicBezTo>
                  <a:pt x="64899" y="175956"/>
                  <a:pt x="63760" y="179439"/>
                  <a:pt x="63760" y="182858"/>
                </a:cubicBezTo>
                <a:moveTo>
                  <a:pt x="61480" y="102383"/>
                </a:moveTo>
                <a:cubicBezTo>
                  <a:pt x="58061" y="96621"/>
                  <a:pt x="56858" y="90859"/>
                  <a:pt x="58061" y="82818"/>
                </a:cubicBezTo>
                <a:cubicBezTo>
                  <a:pt x="58061" y="82818"/>
                  <a:pt x="55782" y="85097"/>
                  <a:pt x="53439" y="88580"/>
                </a:cubicBezTo>
                <a:cubicBezTo>
                  <a:pt x="52299" y="90859"/>
                  <a:pt x="50020" y="94342"/>
                  <a:pt x="50020" y="94342"/>
                </a:cubicBezTo>
                <a:cubicBezTo>
                  <a:pt x="39699" y="109284"/>
                  <a:pt x="35077" y="119668"/>
                  <a:pt x="33938" y="128849"/>
                </a:cubicBezTo>
                <a:cubicBezTo>
                  <a:pt x="31658" y="136890"/>
                  <a:pt x="33938" y="142652"/>
                  <a:pt x="35077" y="148414"/>
                </a:cubicBezTo>
                <a:cubicBezTo>
                  <a:pt x="37357" y="153036"/>
                  <a:pt x="40839" y="157595"/>
                  <a:pt x="43118" y="162217"/>
                </a:cubicBezTo>
                <a:cubicBezTo>
                  <a:pt x="46538" y="166839"/>
                  <a:pt x="50020" y="172537"/>
                  <a:pt x="52299" y="180642"/>
                </a:cubicBezTo>
                <a:cubicBezTo>
                  <a:pt x="53439" y="177223"/>
                  <a:pt x="55718" y="172601"/>
                  <a:pt x="56921" y="169118"/>
                </a:cubicBezTo>
                <a:cubicBezTo>
                  <a:pt x="58061" y="164496"/>
                  <a:pt x="59201" y="161077"/>
                  <a:pt x="60341" y="157595"/>
                </a:cubicBezTo>
                <a:cubicBezTo>
                  <a:pt x="61480" y="154112"/>
                  <a:pt x="62620" y="150693"/>
                  <a:pt x="62620" y="147274"/>
                </a:cubicBezTo>
                <a:cubicBezTo>
                  <a:pt x="63760" y="143855"/>
                  <a:pt x="63760" y="141512"/>
                  <a:pt x="64899" y="138093"/>
                </a:cubicBezTo>
                <a:cubicBezTo>
                  <a:pt x="67242" y="126506"/>
                  <a:pt x="66039" y="113843"/>
                  <a:pt x="61480" y="102383"/>
                </a:cubicBezTo>
                <a:moveTo>
                  <a:pt x="52236" y="241552"/>
                </a:moveTo>
                <a:cubicBezTo>
                  <a:pt x="62557" y="228889"/>
                  <a:pt x="72940" y="227749"/>
                  <a:pt x="82121" y="224330"/>
                </a:cubicBezTo>
                <a:cubicBezTo>
                  <a:pt x="86743" y="222051"/>
                  <a:pt x="90163" y="219708"/>
                  <a:pt x="93645" y="214010"/>
                </a:cubicBezTo>
                <a:cubicBezTo>
                  <a:pt x="95924" y="211730"/>
                  <a:pt x="97064" y="208248"/>
                  <a:pt x="98267" y="204829"/>
                </a:cubicBezTo>
                <a:cubicBezTo>
                  <a:pt x="100546" y="200207"/>
                  <a:pt x="102889" y="195648"/>
                  <a:pt x="104029" y="189886"/>
                </a:cubicBezTo>
                <a:cubicBezTo>
                  <a:pt x="104029" y="189886"/>
                  <a:pt x="105169" y="187607"/>
                  <a:pt x="105169" y="185264"/>
                </a:cubicBezTo>
                <a:lnTo>
                  <a:pt x="107448" y="180642"/>
                </a:lnTo>
                <a:cubicBezTo>
                  <a:pt x="101686" y="182921"/>
                  <a:pt x="97127" y="184061"/>
                  <a:pt x="91366" y="185264"/>
                </a:cubicBezTo>
                <a:cubicBezTo>
                  <a:pt x="79842" y="186404"/>
                  <a:pt x="69521" y="191026"/>
                  <a:pt x="62620" y="201346"/>
                </a:cubicBezTo>
                <a:cubicBezTo>
                  <a:pt x="60341" y="204765"/>
                  <a:pt x="59138" y="207108"/>
                  <a:pt x="57998" y="209387"/>
                </a:cubicBezTo>
                <a:cubicBezTo>
                  <a:pt x="56858" y="212807"/>
                  <a:pt x="55718" y="215149"/>
                  <a:pt x="54579" y="218568"/>
                </a:cubicBezTo>
                <a:cubicBezTo>
                  <a:pt x="53439" y="221987"/>
                  <a:pt x="53439" y="225470"/>
                  <a:pt x="52299" y="228889"/>
                </a:cubicBezTo>
                <a:lnTo>
                  <a:pt x="52299" y="241552"/>
                </a:lnTo>
                <a:moveTo>
                  <a:pt x="29252" y="164496"/>
                </a:moveTo>
                <a:cubicBezTo>
                  <a:pt x="24630" y="159874"/>
                  <a:pt x="22351" y="155315"/>
                  <a:pt x="21211" y="146071"/>
                </a:cubicBezTo>
                <a:cubicBezTo>
                  <a:pt x="21211" y="146071"/>
                  <a:pt x="20071" y="149490"/>
                  <a:pt x="18932" y="151833"/>
                </a:cubicBezTo>
                <a:lnTo>
                  <a:pt x="16652" y="158734"/>
                </a:lnTo>
                <a:cubicBezTo>
                  <a:pt x="14373" y="166776"/>
                  <a:pt x="12030" y="173677"/>
                  <a:pt x="10890" y="180579"/>
                </a:cubicBezTo>
                <a:cubicBezTo>
                  <a:pt x="9751" y="186340"/>
                  <a:pt x="9751" y="192102"/>
                  <a:pt x="9751" y="195521"/>
                </a:cubicBezTo>
                <a:cubicBezTo>
                  <a:pt x="9751" y="203562"/>
                  <a:pt x="13170" y="209324"/>
                  <a:pt x="16652" y="213946"/>
                </a:cubicBezTo>
                <a:cubicBezTo>
                  <a:pt x="23554" y="221987"/>
                  <a:pt x="32735" y="226610"/>
                  <a:pt x="41979" y="240413"/>
                </a:cubicBezTo>
                <a:cubicBezTo>
                  <a:pt x="43055" y="235790"/>
                  <a:pt x="43055" y="232308"/>
                  <a:pt x="43055" y="228889"/>
                </a:cubicBezTo>
                <a:cubicBezTo>
                  <a:pt x="43055" y="225470"/>
                  <a:pt x="44195" y="220848"/>
                  <a:pt x="44195" y="217365"/>
                </a:cubicBezTo>
                <a:lnTo>
                  <a:pt x="44195" y="197801"/>
                </a:lnTo>
                <a:cubicBezTo>
                  <a:pt x="41915" y="185201"/>
                  <a:pt x="37293" y="173677"/>
                  <a:pt x="29252" y="164496"/>
                </a:cubicBezTo>
                <a:moveTo>
                  <a:pt x="55718" y="300183"/>
                </a:moveTo>
                <a:cubicBezTo>
                  <a:pt x="63760" y="285241"/>
                  <a:pt x="74143" y="281758"/>
                  <a:pt x="81045" y="276060"/>
                </a:cubicBezTo>
                <a:cubicBezTo>
                  <a:pt x="84464" y="272641"/>
                  <a:pt x="86807" y="269158"/>
                  <a:pt x="90226" y="263396"/>
                </a:cubicBezTo>
                <a:cubicBezTo>
                  <a:pt x="90226" y="259977"/>
                  <a:pt x="91366" y="256495"/>
                  <a:pt x="92505" y="253076"/>
                </a:cubicBezTo>
                <a:cubicBezTo>
                  <a:pt x="92505" y="248454"/>
                  <a:pt x="93645" y="243895"/>
                  <a:pt x="94785" y="238133"/>
                </a:cubicBezTo>
                <a:lnTo>
                  <a:pt x="94785" y="233511"/>
                </a:lnTo>
                <a:cubicBezTo>
                  <a:pt x="94785" y="231232"/>
                  <a:pt x="95924" y="228889"/>
                  <a:pt x="95924" y="228889"/>
                </a:cubicBezTo>
                <a:cubicBezTo>
                  <a:pt x="91302" y="233511"/>
                  <a:pt x="86743" y="234651"/>
                  <a:pt x="80982" y="236930"/>
                </a:cubicBezTo>
                <a:cubicBezTo>
                  <a:pt x="69458" y="240349"/>
                  <a:pt x="61417" y="248454"/>
                  <a:pt x="56858" y="259914"/>
                </a:cubicBezTo>
                <a:cubicBezTo>
                  <a:pt x="55718" y="262193"/>
                  <a:pt x="54579" y="265676"/>
                  <a:pt x="54579" y="269095"/>
                </a:cubicBezTo>
                <a:cubicBezTo>
                  <a:pt x="54579" y="272514"/>
                  <a:pt x="53439" y="275996"/>
                  <a:pt x="53439" y="279415"/>
                </a:cubicBezTo>
                <a:lnTo>
                  <a:pt x="53439" y="289736"/>
                </a:lnTo>
                <a:cubicBezTo>
                  <a:pt x="54579" y="292142"/>
                  <a:pt x="54579" y="295561"/>
                  <a:pt x="55718" y="300183"/>
                </a:cubicBezTo>
                <a:moveTo>
                  <a:pt x="15449" y="231168"/>
                </a:moveTo>
                <a:cubicBezTo>
                  <a:pt x="9687" y="227686"/>
                  <a:pt x="6268" y="223127"/>
                  <a:pt x="2786" y="216226"/>
                </a:cubicBezTo>
                <a:cubicBezTo>
                  <a:pt x="2786" y="216226"/>
                  <a:pt x="2786" y="219708"/>
                  <a:pt x="1646" y="223127"/>
                </a:cubicBezTo>
                <a:cubicBezTo>
                  <a:pt x="1646" y="226546"/>
                  <a:pt x="507" y="230029"/>
                  <a:pt x="507" y="230029"/>
                </a:cubicBezTo>
                <a:cubicBezTo>
                  <a:pt x="507" y="238070"/>
                  <a:pt x="-633" y="246111"/>
                  <a:pt x="507" y="251873"/>
                </a:cubicBezTo>
                <a:cubicBezTo>
                  <a:pt x="1646" y="257635"/>
                  <a:pt x="1646" y="263396"/>
                  <a:pt x="2786" y="266816"/>
                </a:cubicBezTo>
                <a:cubicBezTo>
                  <a:pt x="5065" y="274857"/>
                  <a:pt x="9687" y="279479"/>
                  <a:pt x="13106" y="282898"/>
                </a:cubicBezTo>
                <a:cubicBezTo>
                  <a:pt x="21148" y="288660"/>
                  <a:pt x="31532" y="290939"/>
                  <a:pt x="44132" y="303602"/>
                </a:cubicBezTo>
                <a:cubicBezTo>
                  <a:pt x="44132" y="298980"/>
                  <a:pt x="42992" y="295561"/>
                  <a:pt x="42992" y="292079"/>
                </a:cubicBezTo>
                <a:cubicBezTo>
                  <a:pt x="42992" y="288660"/>
                  <a:pt x="41852" y="284038"/>
                  <a:pt x="41852" y="280555"/>
                </a:cubicBezTo>
                <a:cubicBezTo>
                  <a:pt x="40712" y="277136"/>
                  <a:pt x="40712" y="273654"/>
                  <a:pt x="39573" y="270235"/>
                </a:cubicBezTo>
                <a:cubicBezTo>
                  <a:pt x="38433" y="266816"/>
                  <a:pt x="38433" y="264473"/>
                  <a:pt x="37293" y="261054"/>
                </a:cubicBezTo>
                <a:cubicBezTo>
                  <a:pt x="31595" y="247251"/>
                  <a:pt x="25833" y="238070"/>
                  <a:pt x="15449" y="231168"/>
                </a:cubicBezTo>
                <a:moveTo>
                  <a:pt x="74143" y="356535"/>
                </a:moveTo>
                <a:cubicBezTo>
                  <a:pt x="77563" y="340453"/>
                  <a:pt x="86807" y="334691"/>
                  <a:pt x="92569" y="326650"/>
                </a:cubicBezTo>
                <a:cubicBezTo>
                  <a:pt x="95988" y="323230"/>
                  <a:pt x="97191" y="318608"/>
                  <a:pt x="98330" y="312847"/>
                </a:cubicBezTo>
                <a:lnTo>
                  <a:pt x="98330" y="302526"/>
                </a:lnTo>
                <a:cubicBezTo>
                  <a:pt x="98330" y="297904"/>
                  <a:pt x="97191" y="293345"/>
                  <a:pt x="96051" y="287583"/>
                </a:cubicBezTo>
                <a:cubicBezTo>
                  <a:pt x="96051" y="287583"/>
                  <a:pt x="96051" y="285304"/>
                  <a:pt x="94911" y="282961"/>
                </a:cubicBezTo>
                <a:lnTo>
                  <a:pt x="94911" y="278339"/>
                </a:lnTo>
                <a:cubicBezTo>
                  <a:pt x="92632" y="280619"/>
                  <a:pt x="91492" y="282961"/>
                  <a:pt x="89149" y="285241"/>
                </a:cubicBezTo>
                <a:cubicBezTo>
                  <a:pt x="85730" y="286380"/>
                  <a:pt x="84527" y="287520"/>
                  <a:pt x="81108" y="288660"/>
                </a:cubicBezTo>
                <a:cubicBezTo>
                  <a:pt x="70788" y="295561"/>
                  <a:pt x="65026" y="304742"/>
                  <a:pt x="63886" y="316266"/>
                </a:cubicBezTo>
                <a:lnTo>
                  <a:pt x="63886" y="325447"/>
                </a:lnTo>
                <a:cubicBezTo>
                  <a:pt x="63886" y="328866"/>
                  <a:pt x="65026" y="332348"/>
                  <a:pt x="65026" y="334627"/>
                </a:cubicBezTo>
                <a:lnTo>
                  <a:pt x="68508" y="344948"/>
                </a:lnTo>
                <a:cubicBezTo>
                  <a:pt x="69521" y="349633"/>
                  <a:pt x="71801" y="353116"/>
                  <a:pt x="74143" y="356535"/>
                </a:cubicBezTo>
                <a:moveTo>
                  <a:pt x="16589" y="299044"/>
                </a:moveTo>
                <a:cubicBezTo>
                  <a:pt x="13170" y="297904"/>
                  <a:pt x="10827" y="296764"/>
                  <a:pt x="8548" y="294421"/>
                </a:cubicBezTo>
                <a:lnTo>
                  <a:pt x="1646" y="287520"/>
                </a:lnTo>
                <a:cubicBezTo>
                  <a:pt x="1646" y="287520"/>
                  <a:pt x="1646" y="290939"/>
                  <a:pt x="2786" y="294421"/>
                </a:cubicBezTo>
                <a:cubicBezTo>
                  <a:pt x="2786" y="297841"/>
                  <a:pt x="3926" y="301323"/>
                  <a:pt x="3926" y="301323"/>
                </a:cubicBezTo>
                <a:cubicBezTo>
                  <a:pt x="5065" y="309364"/>
                  <a:pt x="6205" y="317405"/>
                  <a:pt x="8548" y="323167"/>
                </a:cubicBezTo>
                <a:cubicBezTo>
                  <a:pt x="10827" y="328929"/>
                  <a:pt x="13170" y="333488"/>
                  <a:pt x="15449" y="336970"/>
                </a:cubicBezTo>
                <a:cubicBezTo>
                  <a:pt x="20071" y="343872"/>
                  <a:pt x="24630" y="347291"/>
                  <a:pt x="29252" y="349633"/>
                </a:cubicBezTo>
                <a:cubicBezTo>
                  <a:pt x="38433" y="354256"/>
                  <a:pt x="48817" y="353116"/>
                  <a:pt x="63760" y="362297"/>
                </a:cubicBezTo>
                <a:cubicBezTo>
                  <a:pt x="62620" y="358878"/>
                  <a:pt x="61480" y="354256"/>
                  <a:pt x="59138" y="350773"/>
                </a:cubicBezTo>
                <a:cubicBezTo>
                  <a:pt x="57998" y="347354"/>
                  <a:pt x="56858" y="343872"/>
                  <a:pt x="54515" y="340453"/>
                </a:cubicBezTo>
                <a:cubicBezTo>
                  <a:pt x="53376" y="337033"/>
                  <a:pt x="51096" y="334691"/>
                  <a:pt x="49893" y="331272"/>
                </a:cubicBezTo>
                <a:cubicBezTo>
                  <a:pt x="48754" y="326650"/>
                  <a:pt x="46474" y="324370"/>
                  <a:pt x="45271" y="322091"/>
                </a:cubicBezTo>
                <a:cubicBezTo>
                  <a:pt x="37293" y="311707"/>
                  <a:pt x="29252" y="303666"/>
                  <a:pt x="16589" y="299044"/>
                </a:cubicBezTo>
                <a:moveTo>
                  <a:pt x="105169" y="404845"/>
                </a:moveTo>
                <a:cubicBezTo>
                  <a:pt x="105169" y="396804"/>
                  <a:pt x="106308" y="391042"/>
                  <a:pt x="108588" y="385281"/>
                </a:cubicBezTo>
                <a:lnTo>
                  <a:pt x="115489" y="371478"/>
                </a:lnTo>
                <a:cubicBezTo>
                  <a:pt x="117768" y="366856"/>
                  <a:pt x="117768" y="362297"/>
                  <a:pt x="116629" y="356535"/>
                </a:cubicBezTo>
                <a:cubicBezTo>
                  <a:pt x="116629" y="353116"/>
                  <a:pt x="115489" y="349633"/>
                  <a:pt x="114349" y="346214"/>
                </a:cubicBezTo>
                <a:cubicBezTo>
                  <a:pt x="113210" y="342795"/>
                  <a:pt x="112070" y="338173"/>
                  <a:pt x="108588" y="332411"/>
                </a:cubicBezTo>
                <a:lnTo>
                  <a:pt x="106308" y="327789"/>
                </a:lnTo>
                <a:cubicBezTo>
                  <a:pt x="105169" y="325510"/>
                  <a:pt x="105169" y="323167"/>
                  <a:pt x="105169" y="323167"/>
                </a:cubicBezTo>
                <a:cubicBezTo>
                  <a:pt x="104029" y="326586"/>
                  <a:pt x="102889" y="328929"/>
                  <a:pt x="100546" y="331208"/>
                </a:cubicBezTo>
                <a:cubicBezTo>
                  <a:pt x="99407" y="333488"/>
                  <a:pt x="97127" y="335830"/>
                  <a:pt x="94785" y="338110"/>
                </a:cubicBezTo>
                <a:cubicBezTo>
                  <a:pt x="86743" y="347291"/>
                  <a:pt x="83261" y="357675"/>
                  <a:pt x="84464" y="369135"/>
                </a:cubicBezTo>
                <a:cubicBezTo>
                  <a:pt x="84464" y="372617"/>
                  <a:pt x="85604" y="374897"/>
                  <a:pt x="86743" y="378316"/>
                </a:cubicBezTo>
                <a:cubicBezTo>
                  <a:pt x="87883" y="381735"/>
                  <a:pt x="89023" y="384078"/>
                  <a:pt x="91366" y="387497"/>
                </a:cubicBezTo>
                <a:cubicBezTo>
                  <a:pt x="92505" y="390916"/>
                  <a:pt x="94785" y="394398"/>
                  <a:pt x="97127" y="396678"/>
                </a:cubicBezTo>
                <a:cubicBezTo>
                  <a:pt x="99407" y="399084"/>
                  <a:pt x="101749" y="402566"/>
                  <a:pt x="105169" y="404845"/>
                </a:cubicBezTo>
                <a:moveTo>
                  <a:pt x="35014" y="364576"/>
                </a:moveTo>
                <a:cubicBezTo>
                  <a:pt x="31595" y="364576"/>
                  <a:pt x="29252" y="363436"/>
                  <a:pt x="25833" y="362297"/>
                </a:cubicBezTo>
                <a:cubicBezTo>
                  <a:pt x="23554" y="361157"/>
                  <a:pt x="21211" y="360017"/>
                  <a:pt x="17792" y="356535"/>
                </a:cubicBezTo>
                <a:lnTo>
                  <a:pt x="20071" y="363436"/>
                </a:lnTo>
                <a:cubicBezTo>
                  <a:pt x="21211" y="366919"/>
                  <a:pt x="22351" y="369198"/>
                  <a:pt x="22351" y="369198"/>
                </a:cubicBezTo>
                <a:cubicBezTo>
                  <a:pt x="25833" y="377239"/>
                  <a:pt x="29252" y="384141"/>
                  <a:pt x="32671" y="388763"/>
                </a:cubicBezTo>
                <a:cubicBezTo>
                  <a:pt x="36090" y="393385"/>
                  <a:pt x="39573" y="397944"/>
                  <a:pt x="42992" y="401426"/>
                </a:cubicBezTo>
                <a:cubicBezTo>
                  <a:pt x="48754" y="407188"/>
                  <a:pt x="54515" y="409467"/>
                  <a:pt x="60214" y="410607"/>
                </a:cubicBezTo>
                <a:cubicBezTo>
                  <a:pt x="65976" y="411747"/>
                  <a:pt x="70534" y="410607"/>
                  <a:pt x="76296" y="410607"/>
                </a:cubicBezTo>
                <a:cubicBezTo>
                  <a:pt x="82058" y="410607"/>
                  <a:pt x="88960" y="410607"/>
                  <a:pt x="97001" y="412887"/>
                </a:cubicBezTo>
                <a:cubicBezTo>
                  <a:pt x="94721" y="409467"/>
                  <a:pt x="92379" y="405985"/>
                  <a:pt x="90099" y="403706"/>
                </a:cubicBezTo>
                <a:cubicBezTo>
                  <a:pt x="87820" y="400287"/>
                  <a:pt x="85477" y="397944"/>
                  <a:pt x="83198" y="394525"/>
                </a:cubicBezTo>
                <a:cubicBezTo>
                  <a:pt x="80918" y="392245"/>
                  <a:pt x="78576" y="388763"/>
                  <a:pt x="76296" y="386484"/>
                </a:cubicBezTo>
                <a:lnTo>
                  <a:pt x="69395" y="379582"/>
                </a:lnTo>
                <a:cubicBezTo>
                  <a:pt x="57998" y="371478"/>
                  <a:pt x="48817" y="366919"/>
                  <a:pt x="35014" y="364576"/>
                </a:cubicBezTo>
                <a:moveTo>
                  <a:pt x="149997" y="442772"/>
                </a:moveTo>
                <a:cubicBezTo>
                  <a:pt x="146577" y="434731"/>
                  <a:pt x="146577" y="428969"/>
                  <a:pt x="146577" y="423207"/>
                </a:cubicBezTo>
                <a:cubicBezTo>
                  <a:pt x="146577" y="417445"/>
                  <a:pt x="148857" y="412887"/>
                  <a:pt x="148857" y="408264"/>
                </a:cubicBezTo>
                <a:cubicBezTo>
                  <a:pt x="149997" y="399084"/>
                  <a:pt x="146577" y="391042"/>
                  <a:pt x="132774" y="373757"/>
                </a:cubicBezTo>
                <a:cubicBezTo>
                  <a:pt x="132774" y="373757"/>
                  <a:pt x="131635" y="372617"/>
                  <a:pt x="130495" y="370338"/>
                </a:cubicBezTo>
                <a:cubicBezTo>
                  <a:pt x="129355" y="368058"/>
                  <a:pt x="128216" y="366919"/>
                  <a:pt x="128216" y="366919"/>
                </a:cubicBezTo>
                <a:cubicBezTo>
                  <a:pt x="127076" y="373820"/>
                  <a:pt x="125936" y="377239"/>
                  <a:pt x="122454" y="383001"/>
                </a:cubicBezTo>
                <a:cubicBezTo>
                  <a:pt x="116692" y="393322"/>
                  <a:pt x="116692" y="404845"/>
                  <a:pt x="121314" y="415229"/>
                </a:cubicBezTo>
                <a:cubicBezTo>
                  <a:pt x="122454" y="417509"/>
                  <a:pt x="123594" y="420991"/>
                  <a:pt x="125936" y="423270"/>
                </a:cubicBezTo>
                <a:lnTo>
                  <a:pt x="132838" y="430172"/>
                </a:lnTo>
                <a:cubicBezTo>
                  <a:pt x="135117" y="432451"/>
                  <a:pt x="137460" y="434794"/>
                  <a:pt x="140879" y="437073"/>
                </a:cubicBezTo>
                <a:cubicBezTo>
                  <a:pt x="143095" y="439353"/>
                  <a:pt x="146577" y="440493"/>
                  <a:pt x="149997" y="442772"/>
                </a:cubicBezTo>
                <a:moveTo>
                  <a:pt x="70661" y="424410"/>
                </a:moveTo>
                <a:cubicBezTo>
                  <a:pt x="64899" y="425550"/>
                  <a:pt x="59138" y="425550"/>
                  <a:pt x="51096" y="422131"/>
                </a:cubicBezTo>
                <a:cubicBezTo>
                  <a:pt x="51096" y="422131"/>
                  <a:pt x="53376" y="424410"/>
                  <a:pt x="54515" y="427893"/>
                </a:cubicBezTo>
                <a:cubicBezTo>
                  <a:pt x="56795" y="430172"/>
                  <a:pt x="59138" y="433654"/>
                  <a:pt x="59138" y="433654"/>
                </a:cubicBezTo>
                <a:cubicBezTo>
                  <a:pt x="64899" y="440556"/>
                  <a:pt x="69458" y="446318"/>
                  <a:pt x="75220" y="449737"/>
                </a:cubicBezTo>
                <a:cubicBezTo>
                  <a:pt x="79842" y="453156"/>
                  <a:pt x="84401" y="456638"/>
                  <a:pt x="87883" y="458918"/>
                </a:cubicBezTo>
                <a:cubicBezTo>
                  <a:pt x="95924" y="463540"/>
                  <a:pt x="101686" y="463540"/>
                  <a:pt x="107448" y="462337"/>
                </a:cubicBezTo>
                <a:cubicBezTo>
                  <a:pt x="113210" y="461197"/>
                  <a:pt x="117768" y="458918"/>
                  <a:pt x="122391" y="457715"/>
                </a:cubicBezTo>
                <a:cubicBezTo>
                  <a:pt x="128152" y="455435"/>
                  <a:pt x="133914" y="454232"/>
                  <a:pt x="143095" y="453092"/>
                </a:cubicBezTo>
                <a:lnTo>
                  <a:pt x="132774" y="446191"/>
                </a:lnTo>
                <a:cubicBezTo>
                  <a:pt x="129355" y="443912"/>
                  <a:pt x="127013" y="441569"/>
                  <a:pt x="123594" y="439289"/>
                </a:cubicBezTo>
                <a:cubicBezTo>
                  <a:pt x="120175" y="437010"/>
                  <a:pt x="117832" y="435870"/>
                  <a:pt x="114413" y="434667"/>
                </a:cubicBezTo>
                <a:cubicBezTo>
                  <a:pt x="112133" y="433528"/>
                  <a:pt x="108651" y="431185"/>
                  <a:pt x="106372" y="430045"/>
                </a:cubicBezTo>
                <a:cubicBezTo>
                  <a:pt x="94848" y="424410"/>
                  <a:pt x="83324" y="422067"/>
                  <a:pt x="70661" y="424410"/>
                </a:cubicBezTo>
                <a:moveTo>
                  <a:pt x="204069" y="464616"/>
                </a:moveTo>
                <a:cubicBezTo>
                  <a:pt x="193748" y="451953"/>
                  <a:pt x="194888" y="441632"/>
                  <a:pt x="192545" y="432388"/>
                </a:cubicBezTo>
                <a:cubicBezTo>
                  <a:pt x="191405" y="430109"/>
                  <a:pt x="191405" y="427766"/>
                  <a:pt x="190266" y="425487"/>
                </a:cubicBezTo>
                <a:cubicBezTo>
                  <a:pt x="189126" y="424347"/>
                  <a:pt x="189126" y="423207"/>
                  <a:pt x="187986" y="422067"/>
                </a:cubicBezTo>
                <a:cubicBezTo>
                  <a:pt x="186847" y="420928"/>
                  <a:pt x="186847" y="419788"/>
                  <a:pt x="185707" y="418648"/>
                </a:cubicBezTo>
                <a:cubicBezTo>
                  <a:pt x="183428" y="416369"/>
                  <a:pt x="181085" y="414026"/>
                  <a:pt x="177666" y="411747"/>
                </a:cubicBezTo>
                <a:cubicBezTo>
                  <a:pt x="174247" y="409467"/>
                  <a:pt x="170764" y="405985"/>
                  <a:pt x="166142" y="403706"/>
                </a:cubicBezTo>
                <a:cubicBezTo>
                  <a:pt x="166142" y="403706"/>
                  <a:pt x="163863" y="402566"/>
                  <a:pt x="162723" y="401426"/>
                </a:cubicBezTo>
                <a:cubicBezTo>
                  <a:pt x="161583" y="400287"/>
                  <a:pt x="159304" y="399147"/>
                  <a:pt x="159304" y="399147"/>
                </a:cubicBezTo>
                <a:cubicBezTo>
                  <a:pt x="160444" y="406048"/>
                  <a:pt x="160444" y="409467"/>
                  <a:pt x="159304" y="416369"/>
                </a:cubicBezTo>
                <a:cubicBezTo>
                  <a:pt x="157025" y="427893"/>
                  <a:pt x="160444" y="439353"/>
                  <a:pt x="168485" y="447394"/>
                </a:cubicBezTo>
                <a:cubicBezTo>
                  <a:pt x="170764" y="449673"/>
                  <a:pt x="173107" y="452016"/>
                  <a:pt x="175386" y="453156"/>
                </a:cubicBezTo>
                <a:cubicBezTo>
                  <a:pt x="177666" y="455435"/>
                  <a:pt x="181148" y="456575"/>
                  <a:pt x="183428" y="457778"/>
                </a:cubicBezTo>
                <a:lnTo>
                  <a:pt x="193748" y="461197"/>
                </a:lnTo>
                <a:cubicBezTo>
                  <a:pt x="196028" y="463476"/>
                  <a:pt x="199447" y="463476"/>
                  <a:pt x="204069" y="464616"/>
                </a:cubicBezTo>
                <a:moveTo>
                  <a:pt x="123594" y="471518"/>
                </a:moveTo>
                <a:cubicBezTo>
                  <a:pt x="117832" y="474937"/>
                  <a:pt x="112070" y="476140"/>
                  <a:pt x="104029" y="474937"/>
                </a:cubicBezTo>
                <a:cubicBezTo>
                  <a:pt x="104029" y="474937"/>
                  <a:pt x="106308" y="477216"/>
                  <a:pt x="109791" y="479559"/>
                </a:cubicBezTo>
                <a:cubicBezTo>
                  <a:pt x="112070" y="480698"/>
                  <a:pt x="114413" y="482978"/>
                  <a:pt x="114413" y="482978"/>
                </a:cubicBezTo>
                <a:cubicBezTo>
                  <a:pt x="122454" y="487600"/>
                  <a:pt x="128216" y="492159"/>
                  <a:pt x="135117" y="493298"/>
                </a:cubicBezTo>
                <a:cubicBezTo>
                  <a:pt x="140879" y="495578"/>
                  <a:pt x="146641" y="496718"/>
                  <a:pt x="150060" y="497921"/>
                </a:cubicBezTo>
                <a:cubicBezTo>
                  <a:pt x="152339" y="497921"/>
                  <a:pt x="154682" y="499060"/>
                  <a:pt x="155822" y="499060"/>
                </a:cubicBezTo>
                <a:lnTo>
                  <a:pt x="160444" y="499060"/>
                </a:lnTo>
                <a:cubicBezTo>
                  <a:pt x="163863" y="497921"/>
                  <a:pt x="166206" y="497921"/>
                  <a:pt x="168485" y="496781"/>
                </a:cubicBezTo>
                <a:cubicBezTo>
                  <a:pt x="177666" y="492159"/>
                  <a:pt x="183428" y="484118"/>
                  <a:pt x="199510" y="477216"/>
                </a:cubicBezTo>
                <a:cubicBezTo>
                  <a:pt x="196091" y="476076"/>
                  <a:pt x="191469" y="474937"/>
                  <a:pt x="187986" y="473797"/>
                </a:cubicBezTo>
                <a:lnTo>
                  <a:pt x="177666" y="470378"/>
                </a:lnTo>
                <a:cubicBezTo>
                  <a:pt x="174247" y="469238"/>
                  <a:pt x="170764" y="469238"/>
                  <a:pt x="167345" y="468098"/>
                </a:cubicBezTo>
                <a:cubicBezTo>
                  <a:pt x="163926" y="466959"/>
                  <a:pt x="160444" y="466959"/>
                  <a:pt x="158164" y="466959"/>
                </a:cubicBezTo>
                <a:cubicBezTo>
                  <a:pt x="146577" y="464616"/>
                  <a:pt x="135054" y="465819"/>
                  <a:pt x="123594" y="471518"/>
                </a:cubicBezTo>
                <a:moveTo>
                  <a:pt x="261560" y="469238"/>
                </a:moveTo>
                <a:cubicBezTo>
                  <a:pt x="247757" y="458918"/>
                  <a:pt x="246617" y="448534"/>
                  <a:pt x="240856" y="441632"/>
                </a:cubicBezTo>
                <a:cubicBezTo>
                  <a:pt x="238576" y="438213"/>
                  <a:pt x="235094" y="433591"/>
                  <a:pt x="229332" y="431312"/>
                </a:cubicBezTo>
                <a:cubicBezTo>
                  <a:pt x="227053" y="430172"/>
                  <a:pt x="223570" y="429032"/>
                  <a:pt x="220151" y="427893"/>
                </a:cubicBezTo>
                <a:cubicBezTo>
                  <a:pt x="216732" y="426753"/>
                  <a:pt x="212110" y="424473"/>
                  <a:pt x="206348" y="423270"/>
                </a:cubicBezTo>
                <a:lnTo>
                  <a:pt x="198307" y="420991"/>
                </a:lnTo>
                <a:cubicBezTo>
                  <a:pt x="201726" y="426753"/>
                  <a:pt x="201726" y="431312"/>
                  <a:pt x="202929" y="437073"/>
                </a:cubicBezTo>
                <a:cubicBezTo>
                  <a:pt x="204069" y="442835"/>
                  <a:pt x="206348" y="448597"/>
                  <a:pt x="208691" y="453156"/>
                </a:cubicBezTo>
                <a:cubicBezTo>
                  <a:pt x="212110" y="457778"/>
                  <a:pt x="215592" y="462337"/>
                  <a:pt x="221354" y="464679"/>
                </a:cubicBezTo>
                <a:cubicBezTo>
                  <a:pt x="225976" y="466959"/>
                  <a:pt x="232878" y="469302"/>
                  <a:pt x="238576" y="470441"/>
                </a:cubicBezTo>
                <a:cubicBezTo>
                  <a:pt x="246617" y="470378"/>
                  <a:pt x="253519" y="470378"/>
                  <a:pt x="261560" y="469238"/>
                </a:cubicBezTo>
                <a:moveTo>
                  <a:pt x="186847" y="500327"/>
                </a:moveTo>
                <a:cubicBezTo>
                  <a:pt x="182225" y="504949"/>
                  <a:pt x="177666" y="508368"/>
                  <a:pt x="169625" y="509507"/>
                </a:cubicBezTo>
                <a:lnTo>
                  <a:pt x="183428" y="514130"/>
                </a:lnTo>
                <a:cubicBezTo>
                  <a:pt x="192608" y="516409"/>
                  <a:pt x="199510" y="517549"/>
                  <a:pt x="205272" y="518752"/>
                </a:cubicBezTo>
                <a:cubicBezTo>
                  <a:pt x="211034" y="518752"/>
                  <a:pt x="216795" y="518752"/>
                  <a:pt x="221354" y="517612"/>
                </a:cubicBezTo>
                <a:cubicBezTo>
                  <a:pt x="229395" y="516472"/>
                  <a:pt x="235157" y="514193"/>
                  <a:pt x="238576" y="509571"/>
                </a:cubicBezTo>
                <a:cubicBezTo>
                  <a:pt x="245478" y="501530"/>
                  <a:pt x="248897" y="492349"/>
                  <a:pt x="262700" y="481965"/>
                </a:cubicBezTo>
                <a:cubicBezTo>
                  <a:pt x="229395" y="479622"/>
                  <a:pt x="206348" y="481901"/>
                  <a:pt x="186847" y="500327"/>
                </a:cubicBezTo>
              </a:path>
            </a:pathLst>
          </a:custGeom>
          <a:gradFill>
            <a:gsLst>
              <a:gs pos="23000">
                <a:srgbClr val="C70212"/>
              </a:gs>
              <a:gs pos="100000">
                <a:srgbClr val="D92411"/>
              </a:gs>
            </a:gsLst>
            <a:lin ang="5400000" scaled="1"/>
          </a:gradFill>
          <a:ln w="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500" b="0" i="0" u="none" strike="noStrike" kern="1200" cap="none" spc="0" normalizeH="0" baseline="0" noProof="0" dirty="0">
              <a:ln>
                <a:noFill/>
              </a:ln>
              <a:solidFill>
                <a:srgbClr val="BC0000"/>
              </a:solidFill>
              <a:effectLst/>
              <a:uLnTx/>
              <a:uFillTx/>
              <a:latin typeface="思源黑体 CN Bold" panose="020B0800000000000000" pitchFamily="34" charset="-122"/>
              <a:ea typeface="思源黑体 CN Bold" panose="020B0800000000000000" pitchFamily="34" charset="-122"/>
              <a:cs typeface="阿里巴巴普惠体 Medium" panose="00020600040101010101" pitchFamily="18" charset="-122"/>
            </a:endParaRPr>
          </a:p>
        </p:txBody>
      </p:sp>
      <p:sp>
        <p:nvSpPr>
          <p:cNvPr id="21" name="图形 3"/>
          <p:cNvSpPr/>
          <p:nvPr/>
        </p:nvSpPr>
        <p:spPr>
          <a:xfrm flipH="1">
            <a:off x="9823561" y="694478"/>
            <a:ext cx="434367" cy="857745"/>
          </a:xfrm>
          <a:custGeom>
            <a:avLst/>
            <a:gdLst>
              <a:gd name="connsiteX0" fmla="*/ 204069 w 262699"/>
              <a:gd name="connsiteY0" fmla="*/ 57491 h 518751"/>
              <a:gd name="connsiteX1" fmla="*/ 192545 w 262699"/>
              <a:gd name="connsiteY1" fmla="*/ 60910 h 518751"/>
              <a:gd name="connsiteX2" fmla="*/ 181022 w 262699"/>
              <a:gd name="connsiteY2" fmla="*/ 62050 h 518751"/>
              <a:gd name="connsiteX3" fmla="*/ 162596 w 262699"/>
              <a:gd name="connsiteY3" fmla="*/ 59771 h 518751"/>
              <a:gd name="connsiteX4" fmla="*/ 160317 w 262699"/>
              <a:gd name="connsiteY4" fmla="*/ 57491 h 518751"/>
              <a:gd name="connsiteX5" fmla="*/ 161457 w 262699"/>
              <a:gd name="connsiteY5" fmla="*/ 54072 h 518751"/>
              <a:gd name="connsiteX6" fmla="*/ 171777 w 262699"/>
              <a:gd name="connsiteY6" fmla="*/ 37990 h 518751"/>
              <a:gd name="connsiteX7" fmla="*/ 182098 w 262699"/>
              <a:gd name="connsiteY7" fmla="*/ 31088 h 518751"/>
              <a:gd name="connsiteX8" fmla="*/ 194761 w 262699"/>
              <a:gd name="connsiteY8" fmla="*/ 25327 h 518751"/>
              <a:gd name="connsiteX9" fmla="*/ 240792 w 262699"/>
              <a:gd name="connsiteY9" fmla="*/ 29949 h 518751"/>
              <a:gd name="connsiteX10" fmla="*/ 243072 w 262699"/>
              <a:gd name="connsiteY10" fmla="*/ 32228 h 518751"/>
              <a:gd name="connsiteX11" fmla="*/ 241932 w 262699"/>
              <a:gd name="connsiteY11" fmla="*/ 35710 h 518751"/>
              <a:gd name="connsiteX12" fmla="*/ 204069 w 262699"/>
              <a:gd name="connsiteY12" fmla="*/ 57491 h 518751"/>
              <a:gd name="connsiteX13" fmla="*/ 204069 w 262699"/>
              <a:gd name="connsiteY13" fmla="*/ 57491 h 518751"/>
              <a:gd name="connsiteX14" fmla="*/ 192545 w 262699"/>
              <a:gd name="connsiteY14" fmla="*/ 79399 h 518751"/>
              <a:gd name="connsiteX15" fmla="*/ 178742 w 262699"/>
              <a:gd name="connsiteY15" fmla="*/ 70218 h 518751"/>
              <a:gd name="connsiteX16" fmla="*/ 162660 w 262699"/>
              <a:gd name="connsiteY16" fmla="*/ 67939 h 518751"/>
              <a:gd name="connsiteX17" fmla="*/ 145438 w 262699"/>
              <a:gd name="connsiteY17" fmla="*/ 73700 h 518751"/>
              <a:gd name="connsiteX18" fmla="*/ 128216 w 262699"/>
              <a:gd name="connsiteY18" fmla="*/ 87503 h 518751"/>
              <a:gd name="connsiteX19" fmla="*/ 147780 w 262699"/>
              <a:gd name="connsiteY19" fmla="*/ 90922 h 518751"/>
              <a:gd name="connsiteX20" fmla="*/ 161583 w 262699"/>
              <a:gd name="connsiteY20" fmla="*/ 97824 h 518751"/>
              <a:gd name="connsiteX21" fmla="*/ 176526 w 262699"/>
              <a:gd name="connsiteY21" fmla="*/ 100103 h 518751"/>
              <a:gd name="connsiteX22" fmla="*/ 186847 w 262699"/>
              <a:gd name="connsiteY22" fmla="*/ 97824 h 518751"/>
              <a:gd name="connsiteX23" fmla="*/ 192608 w 262699"/>
              <a:gd name="connsiteY23" fmla="*/ 95545 h 518751"/>
              <a:gd name="connsiteX24" fmla="*/ 198370 w 262699"/>
              <a:gd name="connsiteY24" fmla="*/ 92125 h 518751"/>
              <a:gd name="connsiteX25" fmla="*/ 206411 w 262699"/>
              <a:gd name="connsiteY25" fmla="*/ 88706 h 518751"/>
              <a:gd name="connsiteX26" fmla="*/ 192545 w 262699"/>
              <a:gd name="connsiteY26" fmla="*/ 79399 h 518751"/>
              <a:gd name="connsiteX27" fmla="*/ 169561 w 262699"/>
              <a:gd name="connsiteY27" fmla="*/ 18425 h 518751"/>
              <a:gd name="connsiteX28" fmla="*/ 177602 w 262699"/>
              <a:gd name="connsiteY28" fmla="*/ 0 h 518751"/>
              <a:gd name="connsiteX29" fmla="*/ 164939 w 262699"/>
              <a:gd name="connsiteY29" fmla="*/ 4622 h 518751"/>
              <a:gd name="connsiteX30" fmla="*/ 153416 w 262699"/>
              <a:gd name="connsiteY30" fmla="*/ 9244 h 518751"/>
              <a:gd name="connsiteX31" fmla="*/ 145374 w 262699"/>
              <a:gd name="connsiteY31" fmla="*/ 15006 h 518751"/>
              <a:gd name="connsiteX32" fmla="*/ 132711 w 262699"/>
              <a:gd name="connsiteY32" fmla="*/ 24187 h 518751"/>
              <a:gd name="connsiteX33" fmla="*/ 123530 w 262699"/>
              <a:gd name="connsiteY33" fmla="*/ 41409 h 518751"/>
              <a:gd name="connsiteX34" fmla="*/ 123530 w 262699"/>
              <a:gd name="connsiteY34" fmla="*/ 57491 h 518751"/>
              <a:gd name="connsiteX35" fmla="*/ 121251 w 262699"/>
              <a:gd name="connsiteY35" fmla="*/ 78196 h 518751"/>
              <a:gd name="connsiteX36" fmla="*/ 138473 w 262699"/>
              <a:gd name="connsiteY36" fmla="*/ 64393 h 518751"/>
              <a:gd name="connsiteX37" fmla="*/ 153416 w 262699"/>
              <a:gd name="connsiteY37" fmla="*/ 50590 h 518751"/>
              <a:gd name="connsiteX38" fmla="*/ 163736 w 262699"/>
              <a:gd name="connsiteY38" fmla="*/ 35647 h 518751"/>
              <a:gd name="connsiteX39" fmla="*/ 169561 w 262699"/>
              <a:gd name="connsiteY39" fmla="*/ 18425 h 518751"/>
              <a:gd name="connsiteX40" fmla="*/ 87946 w 262699"/>
              <a:gd name="connsiteY40" fmla="*/ 129989 h 518751"/>
              <a:gd name="connsiteX41" fmla="*/ 107511 w 262699"/>
              <a:gd name="connsiteY41" fmla="*/ 127709 h 518751"/>
              <a:gd name="connsiteX42" fmla="*/ 122454 w 262699"/>
              <a:gd name="connsiteY42" fmla="*/ 129989 h 518751"/>
              <a:gd name="connsiteX43" fmla="*/ 156961 w 262699"/>
              <a:gd name="connsiteY43" fmla="*/ 113906 h 518751"/>
              <a:gd name="connsiteX44" fmla="*/ 160380 w 262699"/>
              <a:gd name="connsiteY44" fmla="*/ 111627 h 518751"/>
              <a:gd name="connsiteX45" fmla="*/ 163800 w 262699"/>
              <a:gd name="connsiteY45" fmla="*/ 109347 h 518751"/>
              <a:gd name="connsiteX46" fmla="*/ 155758 w 262699"/>
              <a:gd name="connsiteY46" fmla="*/ 107068 h 518751"/>
              <a:gd name="connsiteX47" fmla="*/ 147717 w 262699"/>
              <a:gd name="connsiteY47" fmla="*/ 103649 h 518751"/>
              <a:gd name="connsiteX48" fmla="*/ 131635 w 262699"/>
              <a:gd name="connsiteY48" fmla="*/ 99027 h 518751"/>
              <a:gd name="connsiteX49" fmla="*/ 115552 w 262699"/>
              <a:gd name="connsiteY49" fmla="*/ 102446 h 518751"/>
              <a:gd name="connsiteX50" fmla="*/ 108651 w 262699"/>
              <a:gd name="connsiteY50" fmla="*/ 105865 h 518751"/>
              <a:gd name="connsiteX51" fmla="*/ 101749 w 262699"/>
              <a:gd name="connsiteY51" fmla="*/ 112767 h 518751"/>
              <a:gd name="connsiteX52" fmla="*/ 94848 w 262699"/>
              <a:gd name="connsiteY52" fmla="*/ 120808 h 518751"/>
              <a:gd name="connsiteX53" fmla="*/ 87946 w 262699"/>
              <a:gd name="connsiteY53" fmla="*/ 129989 h 518751"/>
              <a:gd name="connsiteX54" fmla="*/ 108651 w 262699"/>
              <a:gd name="connsiteY54" fmla="*/ 51793 h 518751"/>
              <a:gd name="connsiteX55" fmla="*/ 108651 w 262699"/>
              <a:gd name="connsiteY55" fmla="*/ 42549 h 518751"/>
              <a:gd name="connsiteX56" fmla="*/ 112070 w 262699"/>
              <a:gd name="connsiteY56" fmla="*/ 32228 h 518751"/>
              <a:gd name="connsiteX57" fmla="*/ 109791 w 262699"/>
              <a:gd name="connsiteY57" fmla="*/ 33368 h 518751"/>
              <a:gd name="connsiteX58" fmla="*/ 106372 w 262699"/>
              <a:gd name="connsiteY58" fmla="*/ 36787 h 518751"/>
              <a:gd name="connsiteX59" fmla="*/ 100610 w 262699"/>
              <a:gd name="connsiteY59" fmla="*/ 40206 h 518751"/>
              <a:gd name="connsiteX60" fmla="*/ 75283 w 262699"/>
              <a:gd name="connsiteY60" fmla="*/ 68952 h 518751"/>
              <a:gd name="connsiteX61" fmla="*/ 70661 w 262699"/>
              <a:gd name="connsiteY61" fmla="*/ 87377 h 518751"/>
              <a:gd name="connsiteX62" fmla="*/ 75283 w 262699"/>
              <a:gd name="connsiteY62" fmla="*/ 103459 h 518751"/>
              <a:gd name="connsiteX63" fmla="*/ 78702 w 262699"/>
              <a:gd name="connsiteY63" fmla="*/ 124164 h 518751"/>
              <a:gd name="connsiteX64" fmla="*/ 85604 w 262699"/>
              <a:gd name="connsiteY64" fmla="*/ 114983 h 518751"/>
              <a:gd name="connsiteX65" fmla="*/ 92505 w 262699"/>
              <a:gd name="connsiteY65" fmla="*/ 105802 h 518751"/>
              <a:gd name="connsiteX66" fmla="*/ 98267 w 262699"/>
              <a:gd name="connsiteY66" fmla="*/ 96621 h 518751"/>
              <a:gd name="connsiteX67" fmla="*/ 102889 w 262699"/>
              <a:gd name="connsiteY67" fmla="*/ 88580 h 518751"/>
              <a:gd name="connsiteX68" fmla="*/ 108651 w 262699"/>
              <a:gd name="connsiteY68" fmla="*/ 71358 h 518751"/>
              <a:gd name="connsiteX69" fmla="*/ 108651 w 262699"/>
              <a:gd name="connsiteY69" fmla="*/ 51793 h 518751"/>
              <a:gd name="connsiteX70" fmla="*/ 63760 w 262699"/>
              <a:gd name="connsiteY70" fmla="*/ 182858 h 518751"/>
              <a:gd name="connsiteX71" fmla="*/ 82185 w 262699"/>
              <a:gd name="connsiteY71" fmla="*/ 174817 h 518751"/>
              <a:gd name="connsiteX72" fmla="*/ 97127 w 262699"/>
              <a:gd name="connsiteY72" fmla="*/ 172537 h 518751"/>
              <a:gd name="connsiteX73" fmla="*/ 110930 w 262699"/>
              <a:gd name="connsiteY73" fmla="*/ 165636 h 518751"/>
              <a:gd name="connsiteX74" fmla="*/ 117832 w 262699"/>
              <a:gd name="connsiteY74" fmla="*/ 157595 h 518751"/>
              <a:gd name="connsiteX75" fmla="*/ 127013 w 262699"/>
              <a:gd name="connsiteY75" fmla="*/ 146071 h 518751"/>
              <a:gd name="connsiteX76" fmla="*/ 129292 w 262699"/>
              <a:gd name="connsiteY76" fmla="*/ 142589 h 518751"/>
              <a:gd name="connsiteX77" fmla="*/ 131571 w 262699"/>
              <a:gd name="connsiteY77" fmla="*/ 139170 h 518751"/>
              <a:gd name="connsiteX78" fmla="*/ 114349 w 262699"/>
              <a:gd name="connsiteY78" fmla="*/ 138030 h 518751"/>
              <a:gd name="connsiteX79" fmla="*/ 83324 w 262699"/>
              <a:gd name="connsiteY79" fmla="*/ 146071 h 518751"/>
              <a:gd name="connsiteX80" fmla="*/ 76423 w 262699"/>
              <a:gd name="connsiteY80" fmla="*/ 154112 h 518751"/>
              <a:gd name="connsiteX81" fmla="*/ 70661 w 262699"/>
              <a:gd name="connsiteY81" fmla="*/ 162153 h 518751"/>
              <a:gd name="connsiteX82" fmla="*/ 66039 w 262699"/>
              <a:gd name="connsiteY82" fmla="*/ 172474 h 518751"/>
              <a:gd name="connsiteX83" fmla="*/ 63760 w 262699"/>
              <a:gd name="connsiteY83" fmla="*/ 182858 h 518751"/>
              <a:gd name="connsiteX84" fmla="*/ 61480 w 262699"/>
              <a:gd name="connsiteY84" fmla="*/ 102383 h 518751"/>
              <a:gd name="connsiteX85" fmla="*/ 58061 w 262699"/>
              <a:gd name="connsiteY85" fmla="*/ 82818 h 518751"/>
              <a:gd name="connsiteX86" fmla="*/ 53439 w 262699"/>
              <a:gd name="connsiteY86" fmla="*/ 88580 h 518751"/>
              <a:gd name="connsiteX87" fmla="*/ 50020 w 262699"/>
              <a:gd name="connsiteY87" fmla="*/ 94342 h 518751"/>
              <a:gd name="connsiteX88" fmla="*/ 33938 w 262699"/>
              <a:gd name="connsiteY88" fmla="*/ 128849 h 518751"/>
              <a:gd name="connsiteX89" fmla="*/ 35077 w 262699"/>
              <a:gd name="connsiteY89" fmla="*/ 148414 h 518751"/>
              <a:gd name="connsiteX90" fmla="*/ 43118 w 262699"/>
              <a:gd name="connsiteY90" fmla="*/ 162217 h 518751"/>
              <a:gd name="connsiteX91" fmla="*/ 52299 w 262699"/>
              <a:gd name="connsiteY91" fmla="*/ 180642 h 518751"/>
              <a:gd name="connsiteX92" fmla="*/ 56921 w 262699"/>
              <a:gd name="connsiteY92" fmla="*/ 169118 h 518751"/>
              <a:gd name="connsiteX93" fmla="*/ 60341 w 262699"/>
              <a:gd name="connsiteY93" fmla="*/ 157595 h 518751"/>
              <a:gd name="connsiteX94" fmla="*/ 62620 w 262699"/>
              <a:gd name="connsiteY94" fmla="*/ 147274 h 518751"/>
              <a:gd name="connsiteX95" fmla="*/ 64899 w 262699"/>
              <a:gd name="connsiteY95" fmla="*/ 138093 h 518751"/>
              <a:gd name="connsiteX96" fmla="*/ 61480 w 262699"/>
              <a:gd name="connsiteY96" fmla="*/ 102383 h 518751"/>
              <a:gd name="connsiteX97" fmla="*/ 52236 w 262699"/>
              <a:gd name="connsiteY97" fmla="*/ 241552 h 518751"/>
              <a:gd name="connsiteX98" fmla="*/ 82121 w 262699"/>
              <a:gd name="connsiteY98" fmla="*/ 224330 h 518751"/>
              <a:gd name="connsiteX99" fmla="*/ 93645 w 262699"/>
              <a:gd name="connsiteY99" fmla="*/ 214010 h 518751"/>
              <a:gd name="connsiteX100" fmla="*/ 98267 w 262699"/>
              <a:gd name="connsiteY100" fmla="*/ 204829 h 518751"/>
              <a:gd name="connsiteX101" fmla="*/ 104029 w 262699"/>
              <a:gd name="connsiteY101" fmla="*/ 189886 h 518751"/>
              <a:gd name="connsiteX102" fmla="*/ 105169 w 262699"/>
              <a:gd name="connsiteY102" fmla="*/ 185264 h 518751"/>
              <a:gd name="connsiteX103" fmla="*/ 107448 w 262699"/>
              <a:gd name="connsiteY103" fmla="*/ 180642 h 518751"/>
              <a:gd name="connsiteX104" fmla="*/ 91366 w 262699"/>
              <a:gd name="connsiteY104" fmla="*/ 185264 h 518751"/>
              <a:gd name="connsiteX105" fmla="*/ 62620 w 262699"/>
              <a:gd name="connsiteY105" fmla="*/ 201346 h 518751"/>
              <a:gd name="connsiteX106" fmla="*/ 57998 w 262699"/>
              <a:gd name="connsiteY106" fmla="*/ 209387 h 518751"/>
              <a:gd name="connsiteX107" fmla="*/ 54579 w 262699"/>
              <a:gd name="connsiteY107" fmla="*/ 218568 h 518751"/>
              <a:gd name="connsiteX108" fmla="*/ 52299 w 262699"/>
              <a:gd name="connsiteY108" fmla="*/ 228889 h 518751"/>
              <a:gd name="connsiteX109" fmla="*/ 52299 w 262699"/>
              <a:gd name="connsiteY109" fmla="*/ 241552 h 518751"/>
              <a:gd name="connsiteX110" fmla="*/ 29252 w 262699"/>
              <a:gd name="connsiteY110" fmla="*/ 164496 h 518751"/>
              <a:gd name="connsiteX111" fmla="*/ 21211 w 262699"/>
              <a:gd name="connsiteY111" fmla="*/ 146071 h 518751"/>
              <a:gd name="connsiteX112" fmla="*/ 18932 w 262699"/>
              <a:gd name="connsiteY112" fmla="*/ 151833 h 518751"/>
              <a:gd name="connsiteX113" fmla="*/ 16652 w 262699"/>
              <a:gd name="connsiteY113" fmla="*/ 158734 h 518751"/>
              <a:gd name="connsiteX114" fmla="*/ 10890 w 262699"/>
              <a:gd name="connsiteY114" fmla="*/ 180579 h 518751"/>
              <a:gd name="connsiteX115" fmla="*/ 9751 w 262699"/>
              <a:gd name="connsiteY115" fmla="*/ 195521 h 518751"/>
              <a:gd name="connsiteX116" fmla="*/ 16652 w 262699"/>
              <a:gd name="connsiteY116" fmla="*/ 213946 h 518751"/>
              <a:gd name="connsiteX117" fmla="*/ 41979 w 262699"/>
              <a:gd name="connsiteY117" fmla="*/ 240413 h 518751"/>
              <a:gd name="connsiteX118" fmla="*/ 43055 w 262699"/>
              <a:gd name="connsiteY118" fmla="*/ 228889 h 518751"/>
              <a:gd name="connsiteX119" fmla="*/ 44195 w 262699"/>
              <a:gd name="connsiteY119" fmla="*/ 217365 h 518751"/>
              <a:gd name="connsiteX120" fmla="*/ 44195 w 262699"/>
              <a:gd name="connsiteY120" fmla="*/ 197801 h 518751"/>
              <a:gd name="connsiteX121" fmla="*/ 29252 w 262699"/>
              <a:gd name="connsiteY121" fmla="*/ 164496 h 518751"/>
              <a:gd name="connsiteX122" fmla="*/ 55718 w 262699"/>
              <a:gd name="connsiteY122" fmla="*/ 300183 h 518751"/>
              <a:gd name="connsiteX123" fmla="*/ 81045 w 262699"/>
              <a:gd name="connsiteY123" fmla="*/ 276060 h 518751"/>
              <a:gd name="connsiteX124" fmla="*/ 90226 w 262699"/>
              <a:gd name="connsiteY124" fmla="*/ 263396 h 518751"/>
              <a:gd name="connsiteX125" fmla="*/ 92505 w 262699"/>
              <a:gd name="connsiteY125" fmla="*/ 253076 h 518751"/>
              <a:gd name="connsiteX126" fmla="*/ 94785 w 262699"/>
              <a:gd name="connsiteY126" fmla="*/ 238133 h 518751"/>
              <a:gd name="connsiteX127" fmla="*/ 94785 w 262699"/>
              <a:gd name="connsiteY127" fmla="*/ 233511 h 518751"/>
              <a:gd name="connsiteX128" fmla="*/ 95924 w 262699"/>
              <a:gd name="connsiteY128" fmla="*/ 228889 h 518751"/>
              <a:gd name="connsiteX129" fmla="*/ 80982 w 262699"/>
              <a:gd name="connsiteY129" fmla="*/ 236930 h 518751"/>
              <a:gd name="connsiteX130" fmla="*/ 56858 w 262699"/>
              <a:gd name="connsiteY130" fmla="*/ 259914 h 518751"/>
              <a:gd name="connsiteX131" fmla="*/ 54579 w 262699"/>
              <a:gd name="connsiteY131" fmla="*/ 269095 h 518751"/>
              <a:gd name="connsiteX132" fmla="*/ 53439 w 262699"/>
              <a:gd name="connsiteY132" fmla="*/ 279415 h 518751"/>
              <a:gd name="connsiteX133" fmla="*/ 53439 w 262699"/>
              <a:gd name="connsiteY133" fmla="*/ 289736 h 518751"/>
              <a:gd name="connsiteX134" fmla="*/ 55718 w 262699"/>
              <a:gd name="connsiteY134" fmla="*/ 300183 h 518751"/>
              <a:gd name="connsiteX135" fmla="*/ 15449 w 262699"/>
              <a:gd name="connsiteY135" fmla="*/ 231168 h 518751"/>
              <a:gd name="connsiteX136" fmla="*/ 2786 w 262699"/>
              <a:gd name="connsiteY136" fmla="*/ 216226 h 518751"/>
              <a:gd name="connsiteX137" fmla="*/ 1646 w 262699"/>
              <a:gd name="connsiteY137" fmla="*/ 223127 h 518751"/>
              <a:gd name="connsiteX138" fmla="*/ 507 w 262699"/>
              <a:gd name="connsiteY138" fmla="*/ 230029 h 518751"/>
              <a:gd name="connsiteX139" fmla="*/ 507 w 262699"/>
              <a:gd name="connsiteY139" fmla="*/ 251873 h 518751"/>
              <a:gd name="connsiteX140" fmla="*/ 2786 w 262699"/>
              <a:gd name="connsiteY140" fmla="*/ 266816 h 518751"/>
              <a:gd name="connsiteX141" fmla="*/ 13106 w 262699"/>
              <a:gd name="connsiteY141" fmla="*/ 282898 h 518751"/>
              <a:gd name="connsiteX142" fmla="*/ 44132 w 262699"/>
              <a:gd name="connsiteY142" fmla="*/ 303602 h 518751"/>
              <a:gd name="connsiteX143" fmla="*/ 42992 w 262699"/>
              <a:gd name="connsiteY143" fmla="*/ 292079 h 518751"/>
              <a:gd name="connsiteX144" fmla="*/ 41852 w 262699"/>
              <a:gd name="connsiteY144" fmla="*/ 280555 h 518751"/>
              <a:gd name="connsiteX145" fmla="*/ 39573 w 262699"/>
              <a:gd name="connsiteY145" fmla="*/ 270235 h 518751"/>
              <a:gd name="connsiteX146" fmla="*/ 37293 w 262699"/>
              <a:gd name="connsiteY146" fmla="*/ 261054 h 518751"/>
              <a:gd name="connsiteX147" fmla="*/ 15449 w 262699"/>
              <a:gd name="connsiteY147" fmla="*/ 231168 h 518751"/>
              <a:gd name="connsiteX148" fmla="*/ 74143 w 262699"/>
              <a:gd name="connsiteY148" fmla="*/ 356535 h 518751"/>
              <a:gd name="connsiteX149" fmla="*/ 92569 w 262699"/>
              <a:gd name="connsiteY149" fmla="*/ 326650 h 518751"/>
              <a:gd name="connsiteX150" fmla="*/ 98330 w 262699"/>
              <a:gd name="connsiteY150" fmla="*/ 312847 h 518751"/>
              <a:gd name="connsiteX151" fmla="*/ 98330 w 262699"/>
              <a:gd name="connsiteY151" fmla="*/ 302526 h 518751"/>
              <a:gd name="connsiteX152" fmla="*/ 96051 w 262699"/>
              <a:gd name="connsiteY152" fmla="*/ 287583 h 518751"/>
              <a:gd name="connsiteX153" fmla="*/ 94911 w 262699"/>
              <a:gd name="connsiteY153" fmla="*/ 282961 h 518751"/>
              <a:gd name="connsiteX154" fmla="*/ 94911 w 262699"/>
              <a:gd name="connsiteY154" fmla="*/ 278339 h 518751"/>
              <a:gd name="connsiteX155" fmla="*/ 89149 w 262699"/>
              <a:gd name="connsiteY155" fmla="*/ 285241 h 518751"/>
              <a:gd name="connsiteX156" fmla="*/ 81108 w 262699"/>
              <a:gd name="connsiteY156" fmla="*/ 288660 h 518751"/>
              <a:gd name="connsiteX157" fmla="*/ 63886 w 262699"/>
              <a:gd name="connsiteY157" fmla="*/ 316266 h 518751"/>
              <a:gd name="connsiteX158" fmla="*/ 63886 w 262699"/>
              <a:gd name="connsiteY158" fmla="*/ 325447 h 518751"/>
              <a:gd name="connsiteX159" fmla="*/ 65026 w 262699"/>
              <a:gd name="connsiteY159" fmla="*/ 334627 h 518751"/>
              <a:gd name="connsiteX160" fmla="*/ 68508 w 262699"/>
              <a:gd name="connsiteY160" fmla="*/ 344948 h 518751"/>
              <a:gd name="connsiteX161" fmla="*/ 74143 w 262699"/>
              <a:gd name="connsiteY161" fmla="*/ 356535 h 518751"/>
              <a:gd name="connsiteX162" fmla="*/ 16589 w 262699"/>
              <a:gd name="connsiteY162" fmla="*/ 299044 h 518751"/>
              <a:gd name="connsiteX163" fmla="*/ 8548 w 262699"/>
              <a:gd name="connsiteY163" fmla="*/ 294421 h 518751"/>
              <a:gd name="connsiteX164" fmla="*/ 1646 w 262699"/>
              <a:gd name="connsiteY164" fmla="*/ 287520 h 518751"/>
              <a:gd name="connsiteX165" fmla="*/ 2786 w 262699"/>
              <a:gd name="connsiteY165" fmla="*/ 294421 h 518751"/>
              <a:gd name="connsiteX166" fmla="*/ 3926 w 262699"/>
              <a:gd name="connsiteY166" fmla="*/ 301323 h 518751"/>
              <a:gd name="connsiteX167" fmla="*/ 8548 w 262699"/>
              <a:gd name="connsiteY167" fmla="*/ 323167 h 518751"/>
              <a:gd name="connsiteX168" fmla="*/ 15449 w 262699"/>
              <a:gd name="connsiteY168" fmla="*/ 336970 h 518751"/>
              <a:gd name="connsiteX169" fmla="*/ 29252 w 262699"/>
              <a:gd name="connsiteY169" fmla="*/ 349633 h 518751"/>
              <a:gd name="connsiteX170" fmla="*/ 63760 w 262699"/>
              <a:gd name="connsiteY170" fmla="*/ 362297 h 518751"/>
              <a:gd name="connsiteX171" fmla="*/ 59138 w 262699"/>
              <a:gd name="connsiteY171" fmla="*/ 350773 h 518751"/>
              <a:gd name="connsiteX172" fmla="*/ 54515 w 262699"/>
              <a:gd name="connsiteY172" fmla="*/ 340453 h 518751"/>
              <a:gd name="connsiteX173" fmla="*/ 49893 w 262699"/>
              <a:gd name="connsiteY173" fmla="*/ 331272 h 518751"/>
              <a:gd name="connsiteX174" fmla="*/ 45271 w 262699"/>
              <a:gd name="connsiteY174" fmla="*/ 322091 h 518751"/>
              <a:gd name="connsiteX175" fmla="*/ 16589 w 262699"/>
              <a:gd name="connsiteY175" fmla="*/ 299044 h 518751"/>
              <a:gd name="connsiteX176" fmla="*/ 105169 w 262699"/>
              <a:gd name="connsiteY176" fmla="*/ 404845 h 518751"/>
              <a:gd name="connsiteX177" fmla="*/ 108588 w 262699"/>
              <a:gd name="connsiteY177" fmla="*/ 385281 h 518751"/>
              <a:gd name="connsiteX178" fmla="*/ 115489 w 262699"/>
              <a:gd name="connsiteY178" fmla="*/ 371478 h 518751"/>
              <a:gd name="connsiteX179" fmla="*/ 116629 w 262699"/>
              <a:gd name="connsiteY179" fmla="*/ 356535 h 518751"/>
              <a:gd name="connsiteX180" fmla="*/ 114349 w 262699"/>
              <a:gd name="connsiteY180" fmla="*/ 346214 h 518751"/>
              <a:gd name="connsiteX181" fmla="*/ 108588 w 262699"/>
              <a:gd name="connsiteY181" fmla="*/ 332411 h 518751"/>
              <a:gd name="connsiteX182" fmla="*/ 106308 w 262699"/>
              <a:gd name="connsiteY182" fmla="*/ 327789 h 518751"/>
              <a:gd name="connsiteX183" fmla="*/ 105169 w 262699"/>
              <a:gd name="connsiteY183" fmla="*/ 323167 h 518751"/>
              <a:gd name="connsiteX184" fmla="*/ 100546 w 262699"/>
              <a:gd name="connsiteY184" fmla="*/ 331208 h 518751"/>
              <a:gd name="connsiteX185" fmla="*/ 94785 w 262699"/>
              <a:gd name="connsiteY185" fmla="*/ 338110 h 518751"/>
              <a:gd name="connsiteX186" fmla="*/ 84464 w 262699"/>
              <a:gd name="connsiteY186" fmla="*/ 369135 h 518751"/>
              <a:gd name="connsiteX187" fmla="*/ 86743 w 262699"/>
              <a:gd name="connsiteY187" fmla="*/ 378316 h 518751"/>
              <a:gd name="connsiteX188" fmla="*/ 91366 w 262699"/>
              <a:gd name="connsiteY188" fmla="*/ 387497 h 518751"/>
              <a:gd name="connsiteX189" fmla="*/ 97127 w 262699"/>
              <a:gd name="connsiteY189" fmla="*/ 396678 h 518751"/>
              <a:gd name="connsiteX190" fmla="*/ 105169 w 262699"/>
              <a:gd name="connsiteY190" fmla="*/ 404845 h 518751"/>
              <a:gd name="connsiteX191" fmla="*/ 35014 w 262699"/>
              <a:gd name="connsiteY191" fmla="*/ 364576 h 518751"/>
              <a:gd name="connsiteX192" fmla="*/ 25833 w 262699"/>
              <a:gd name="connsiteY192" fmla="*/ 362297 h 518751"/>
              <a:gd name="connsiteX193" fmla="*/ 17792 w 262699"/>
              <a:gd name="connsiteY193" fmla="*/ 356535 h 518751"/>
              <a:gd name="connsiteX194" fmla="*/ 20071 w 262699"/>
              <a:gd name="connsiteY194" fmla="*/ 363436 h 518751"/>
              <a:gd name="connsiteX195" fmla="*/ 22351 w 262699"/>
              <a:gd name="connsiteY195" fmla="*/ 369198 h 518751"/>
              <a:gd name="connsiteX196" fmla="*/ 32671 w 262699"/>
              <a:gd name="connsiteY196" fmla="*/ 388763 h 518751"/>
              <a:gd name="connsiteX197" fmla="*/ 42992 w 262699"/>
              <a:gd name="connsiteY197" fmla="*/ 401426 h 518751"/>
              <a:gd name="connsiteX198" fmla="*/ 60214 w 262699"/>
              <a:gd name="connsiteY198" fmla="*/ 410607 h 518751"/>
              <a:gd name="connsiteX199" fmla="*/ 76296 w 262699"/>
              <a:gd name="connsiteY199" fmla="*/ 410607 h 518751"/>
              <a:gd name="connsiteX200" fmla="*/ 97001 w 262699"/>
              <a:gd name="connsiteY200" fmla="*/ 412887 h 518751"/>
              <a:gd name="connsiteX201" fmla="*/ 90099 w 262699"/>
              <a:gd name="connsiteY201" fmla="*/ 403706 h 518751"/>
              <a:gd name="connsiteX202" fmla="*/ 83198 w 262699"/>
              <a:gd name="connsiteY202" fmla="*/ 394525 h 518751"/>
              <a:gd name="connsiteX203" fmla="*/ 76296 w 262699"/>
              <a:gd name="connsiteY203" fmla="*/ 386484 h 518751"/>
              <a:gd name="connsiteX204" fmla="*/ 69395 w 262699"/>
              <a:gd name="connsiteY204" fmla="*/ 379582 h 518751"/>
              <a:gd name="connsiteX205" fmla="*/ 35014 w 262699"/>
              <a:gd name="connsiteY205" fmla="*/ 364576 h 518751"/>
              <a:gd name="connsiteX206" fmla="*/ 149997 w 262699"/>
              <a:gd name="connsiteY206" fmla="*/ 442772 h 518751"/>
              <a:gd name="connsiteX207" fmla="*/ 146577 w 262699"/>
              <a:gd name="connsiteY207" fmla="*/ 423207 h 518751"/>
              <a:gd name="connsiteX208" fmla="*/ 148857 w 262699"/>
              <a:gd name="connsiteY208" fmla="*/ 408264 h 518751"/>
              <a:gd name="connsiteX209" fmla="*/ 132774 w 262699"/>
              <a:gd name="connsiteY209" fmla="*/ 373757 h 518751"/>
              <a:gd name="connsiteX210" fmla="*/ 130495 w 262699"/>
              <a:gd name="connsiteY210" fmla="*/ 370338 h 518751"/>
              <a:gd name="connsiteX211" fmla="*/ 128216 w 262699"/>
              <a:gd name="connsiteY211" fmla="*/ 366919 h 518751"/>
              <a:gd name="connsiteX212" fmla="*/ 122454 w 262699"/>
              <a:gd name="connsiteY212" fmla="*/ 383001 h 518751"/>
              <a:gd name="connsiteX213" fmla="*/ 121314 w 262699"/>
              <a:gd name="connsiteY213" fmla="*/ 415229 h 518751"/>
              <a:gd name="connsiteX214" fmla="*/ 125936 w 262699"/>
              <a:gd name="connsiteY214" fmla="*/ 423270 h 518751"/>
              <a:gd name="connsiteX215" fmla="*/ 132838 w 262699"/>
              <a:gd name="connsiteY215" fmla="*/ 430172 h 518751"/>
              <a:gd name="connsiteX216" fmla="*/ 140879 w 262699"/>
              <a:gd name="connsiteY216" fmla="*/ 437073 h 518751"/>
              <a:gd name="connsiteX217" fmla="*/ 149997 w 262699"/>
              <a:gd name="connsiteY217" fmla="*/ 442772 h 518751"/>
              <a:gd name="connsiteX218" fmla="*/ 70661 w 262699"/>
              <a:gd name="connsiteY218" fmla="*/ 424410 h 518751"/>
              <a:gd name="connsiteX219" fmla="*/ 51096 w 262699"/>
              <a:gd name="connsiteY219" fmla="*/ 422131 h 518751"/>
              <a:gd name="connsiteX220" fmla="*/ 54515 w 262699"/>
              <a:gd name="connsiteY220" fmla="*/ 427893 h 518751"/>
              <a:gd name="connsiteX221" fmla="*/ 59138 w 262699"/>
              <a:gd name="connsiteY221" fmla="*/ 433654 h 518751"/>
              <a:gd name="connsiteX222" fmla="*/ 75220 w 262699"/>
              <a:gd name="connsiteY222" fmla="*/ 449737 h 518751"/>
              <a:gd name="connsiteX223" fmla="*/ 87883 w 262699"/>
              <a:gd name="connsiteY223" fmla="*/ 458918 h 518751"/>
              <a:gd name="connsiteX224" fmla="*/ 107448 w 262699"/>
              <a:gd name="connsiteY224" fmla="*/ 462337 h 518751"/>
              <a:gd name="connsiteX225" fmla="*/ 122391 w 262699"/>
              <a:gd name="connsiteY225" fmla="*/ 457715 h 518751"/>
              <a:gd name="connsiteX226" fmla="*/ 143095 w 262699"/>
              <a:gd name="connsiteY226" fmla="*/ 453092 h 518751"/>
              <a:gd name="connsiteX227" fmla="*/ 132774 w 262699"/>
              <a:gd name="connsiteY227" fmla="*/ 446191 h 518751"/>
              <a:gd name="connsiteX228" fmla="*/ 123594 w 262699"/>
              <a:gd name="connsiteY228" fmla="*/ 439289 h 518751"/>
              <a:gd name="connsiteX229" fmla="*/ 114413 w 262699"/>
              <a:gd name="connsiteY229" fmla="*/ 434667 h 518751"/>
              <a:gd name="connsiteX230" fmla="*/ 106372 w 262699"/>
              <a:gd name="connsiteY230" fmla="*/ 430045 h 518751"/>
              <a:gd name="connsiteX231" fmla="*/ 70661 w 262699"/>
              <a:gd name="connsiteY231" fmla="*/ 424410 h 518751"/>
              <a:gd name="connsiteX232" fmla="*/ 204069 w 262699"/>
              <a:gd name="connsiteY232" fmla="*/ 464616 h 518751"/>
              <a:gd name="connsiteX233" fmla="*/ 192545 w 262699"/>
              <a:gd name="connsiteY233" fmla="*/ 432388 h 518751"/>
              <a:gd name="connsiteX234" fmla="*/ 190266 w 262699"/>
              <a:gd name="connsiteY234" fmla="*/ 425487 h 518751"/>
              <a:gd name="connsiteX235" fmla="*/ 187986 w 262699"/>
              <a:gd name="connsiteY235" fmla="*/ 422067 h 518751"/>
              <a:gd name="connsiteX236" fmla="*/ 185707 w 262699"/>
              <a:gd name="connsiteY236" fmla="*/ 418648 h 518751"/>
              <a:gd name="connsiteX237" fmla="*/ 177666 w 262699"/>
              <a:gd name="connsiteY237" fmla="*/ 411747 h 518751"/>
              <a:gd name="connsiteX238" fmla="*/ 166142 w 262699"/>
              <a:gd name="connsiteY238" fmla="*/ 403706 h 518751"/>
              <a:gd name="connsiteX239" fmla="*/ 162723 w 262699"/>
              <a:gd name="connsiteY239" fmla="*/ 401426 h 518751"/>
              <a:gd name="connsiteX240" fmla="*/ 159304 w 262699"/>
              <a:gd name="connsiteY240" fmla="*/ 399147 h 518751"/>
              <a:gd name="connsiteX241" fmla="*/ 159304 w 262699"/>
              <a:gd name="connsiteY241" fmla="*/ 416369 h 518751"/>
              <a:gd name="connsiteX242" fmla="*/ 168485 w 262699"/>
              <a:gd name="connsiteY242" fmla="*/ 447394 h 518751"/>
              <a:gd name="connsiteX243" fmla="*/ 175386 w 262699"/>
              <a:gd name="connsiteY243" fmla="*/ 453156 h 518751"/>
              <a:gd name="connsiteX244" fmla="*/ 183428 w 262699"/>
              <a:gd name="connsiteY244" fmla="*/ 457778 h 518751"/>
              <a:gd name="connsiteX245" fmla="*/ 193748 w 262699"/>
              <a:gd name="connsiteY245" fmla="*/ 461197 h 518751"/>
              <a:gd name="connsiteX246" fmla="*/ 204069 w 262699"/>
              <a:gd name="connsiteY246" fmla="*/ 464616 h 518751"/>
              <a:gd name="connsiteX247" fmla="*/ 123594 w 262699"/>
              <a:gd name="connsiteY247" fmla="*/ 471518 h 518751"/>
              <a:gd name="connsiteX248" fmla="*/ 104029 w 262699"/>
              <a:gd name="connsiteY248" fmla="*/ 474937 h 518751"/>
              <a:gd name="connsiteX249" fmla="*/ 109791 w 262699"/>
              <a:gd name="connsiteY249" fmla="*/ 479559 h 518751"/>
              <a:gd name="connsiteX250" fmla="*/ 114413 w 262699"/>
              <a:gd name="connsiteY250" fmla="*/ 482978 h 518751"/>
              <a:gd name="connsiteX251" fmla="*/ 135117 w 262699"/>
              <a:gd name="connsiteY251" fmla="*/ 493298 h 518751"/>
              <a:gd name="connsiteX252" fmla="*/ 150060 w 262699"/>
              <a:gd name="connsiteY252" fmla="*/ 497921 h 518751"/>
              <a:gd name="connsiteX253" fmla="*/ 155822 w 262699"/>
              <a:gd name="connsiteY253" fmla="*/ 499060 h 518751"/>
              <a:gd name="connsiteX254" fmla="*/ 160444 w 262699"/>
              <a:gd name="connsiteY254" fmla="*/ 499060 h 518751"/>
              <a:gd name="connsiteX255" fmla="*/ 168485 w 262699"/>
              <a:gd name="connsiteY255" fmla="*/ 496781 h 518751"/>
              <a:gd name="connsiteX256" fmla="*/ 199510 w 262699"/>
              <a:gd name="connsiteY256" fmla="*/ 477216 h 518751"/>
              <a:gd name="connsiteX257" fmla="*/ 187986 w 262699"/>
              <a:gd name="connsiteY257" fmla="*/ 473797 h 518751"/>
              <a:gd name="connsiteX258" fmla="*/ 177666 w 262699"/>
              <a:gd name="connsiteY258" fmla="*/ 470378 h 518751"/>
              <a:gd name="connsiteX259" fmla="*/ 167345 w 262699"/>
              <a:gd name="connsiteY259" fmla="*/ 468098 h 518751"/>
              <a:gd name="connsiteX260" fmla="*/ 158164 w 262699"/>
              <a:gd name="connsiteY260" fmla="*/ 466959 h 518751"/>
              <a:gd name="connsiteX261" fmla="*/ 123594 w 262699"/>
              <a:gd name="connsiteY261" fmla="*/ 471518 h 518751"/>
              <a:gd name="connsiteX262" fmla="*/ 261560 w 262699"/>
              <a:gd name="connsiteY262" fmla="*/ 469238 h 518751"/>
              <a:gd name="connsiteX263" fmla="*/ 240856 w 262699"/>
              <a:gd name="connsiteY263" fmla="*/ 441632 h 518751"/>
              <a:gd name="connsiteX264" fmla="*/ 229332 w 262699"/>
              <a:gd name="connsiteY264" fmla="*/ 431312 h 518751"/>
              <a:gd name="connsiteX265" fmla="*/ 220151 w 262699"/>
              <a:gd name="connsiteY265" fmla="*/ 427893 h 518751"/>
              <a:gd name="connsiteX266" fmla="*/ 206348 w 262699"/>
              <a:gd name="connsiteY266" fmla="*/ 423270 h 518751"/>
              <a:gd name="connsiteX267" fmla="*/ 198307 w 262699"/>
              <a:gd name="connsiteY267" fmla="*/ 420991 h 518751"/>
              <a:gd name="connsiteX268" fmla="*/ 202929 w 262699"/>
              <a:gd name="connsiteY268" fmla="*/ 437073 h 518751"/>
              <a:gd name="connsiteX269" fmla="*/ 208691 w 262699"/>
              <a:gd name="connsiteY269" fmla="*/ 453156 h 518751"/>
              <a:gd name="connsiteX270" fmla="*/ 221354 w 262699"/>
              <a:gd name="connsiteY270" fmla="*/ 464679 h 518751"/>
              <a:gd name="connsiteX271" fmla="*/ 238576 w 262699"/>
              <a:gd name="connsiteY271" fmla="*/ 470441 h 518751"/>
              <a:gd name="connsiteX272" fmla="*/ 261560 w 262699"/>
              <a:gd name="connsiteY272" fmla="*/ 469238 h 518751"/>
              <a:gd name="connsiteX273" fmla="*/ 186847 w 262699"/>
              <a:gd name="connsiteY273" fmla="*/ 500327 h 518751"/>
              <a:gd name="connsiteX274" fmla="*/ 169625 w 262699"/>
              <a:gd name="connsiteY274" fmla="*/ 509507 h 518751"/>
              <a:gd name="connsiteX275" fmla="*/ 183428 w 262699"/>
              <a:gd name="connsiteY275" fmla="*/ 514130 h 518751"/>
              <a:gd name="connsiteX276" fmla="*/ 205272 w 262699"/>
              <a:gd name="connsiteY276" fmla="*/ 518752 h 518751"/>
              <a:gd name="connsiteX277" fmla="*/ 221354 w 262699"/>
              <a:gd name="connsiteY277" fmla="*/ 517612 h 518751"/>
              <a:gd name="connsiteX278" fmla="*/ 238576 w 262699"/>
              <a:gd name="connsiteY278" fmla="*/ 509571 h 518751"/>
              <a:gd name="connsiteX279" fmla="*/ 262700 w 262699"/>
              <a:gd name="connsiteY279" fmla="*/ 481965 h 518751"/>
              <a:gd name="connsiteX280" fmla="*/ 186847 w 262699"/>
              <a:gd name="connsiteY280" fmla="*/ 500327 h 51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262699" h="518751">
                <a:moveTo>
                  <a:pt x="204069" y="57491"/>
                </a:moveTo>
                <a:cubicBezTo>
                  <a:pt x="199447" y="58631"/>
                  <a:pt x="196028" y="59771"/>
                  <a:pt x="192545" y="60910"/>
                </a:cubicBezTo>
                <a:cubicBezTo>
                  <a:pt x="189126" y="62050"/>
                  <a:pt x="184504" y="62050"/>
                  <a:pt x="181022" y="62050"/>
                </a:cubicBezTo>
                <a:cubicBezTo>
                  <a:pt x="174120" y="62050"/>
                  <a:pt x="168358" y="62050"/>
                  <a:pt x="162596" y="59771"/>
                </a:cubicBezTo>
                <a:lnTo>
                  <a:pt x="160317" y="57491"/>
                </a:lnTo>
                <a:lnTo>
                  <a:pt x="161457" y="54072"/>
                </a:lnTo>
                <a:cubicBezTo>
                  <a:pt x="162596" y="48310"/>
                  <a:pt x="166079" y="42549"/>
                  <a:pt x="171777" y="37990"/>
                </a:cubicBezTo>
                <a:lnTo>
                  <a:pt x="182098" y="31088"/>
                </a:lnTo>
                <a:cubicBezTo>
                  <a:pt x="185517" y="28809"/>
                  <a:pt x="190139" y="26466"/>
                  <a:pt x="194761" y="25327"/>
                </a:cubicBezTo>
                <a:cubicBezTo>
                  <a:pt x="215466" y="19565"/>
                  <a:pt x="233891" y="23047"/>
                  <a:pt x="240792" y="29949"/>
                </a:cubicBezTo>
                <a:lnTo>
                  <a:pt x="243072" y="32228"/>
                </a:lnTo>
                <a:lnTo>
                  <a:pt x="241932" y="35710"/>
                </a:lnTo>
                <a:cubicBezTo>
                  <a:pt x="236297" y="44891"/>
                  <a:pt x="221354" y="51793"/>
                  <a:pt x="204069" y="57491"/>
                </a:cubicBezTo>
                <a:lnTo>
                  <a:pt x="204069" y="57491"/>
                </a:lnTo>
                <a:close/>
                <a:moveTo>
                  <a:pt x="192545" y="79399"/>
                </a:moveTo>
                <a:cubicBezTo>
                  <a:pt x="187923" y="74777"/>
                  <a:pt x="183364" y="71358"/>
                  <a:pt x="178742" y="70218"/>
                </a:cubicBezTo>
                <a:cubicBezTo>
                  <a:pt x="174120" y="69078"/>
                  <a:pt x="168422" y="67939"/>
                  <a:pt x="162660" y="67939"/>
                </a:cubicBezTo>
                <a:cubicBezTo>
                  <a:pt x="156898" y="67939"/>
                  <a:pt x="151136" y="70218"/>
                  <a:pt x="145438" y="73700"/>
                </a:cubicBezTo>
                <a:cubicBezTo>
                  <a:pt x="139676" y="75980"/>
                  <a:pt x="133914" y="81742"/>
                  <a:pt x="128216" y="87503"/>
                </a:cubicBezTo>
                <a:cubicBezTo>
                  <a:pt x="136257" y="87503"/>
                  <a:pt x="142019" y="88643"/>
                  <a:pt x="147780" y="90922"/>
                </a:cubicBezTo>
                <a:lnTo>
                  <a:pt x="161583" y="97824"/>
                </a:lnTo>
                <a:cubicBezTo>
                  <a:pt x="166206" y="100103"/>
                  <a:pt x="170764" y="100103"/>
                  <a:pt x="176526" y="100103"/>
                </a:cubicBezTo>
                <a:cubicBezTo>
                  <a:pt x="179945" y="100103"/>
                  <a:pt x="183428" y="98964"/>
                  <a:pt x="186847" y="97824"/>
                </a:cubicBezTo>
                <a:cubicBezTo>
                  <a:pt x="189126" y="96684"/>
                  <a:pt x="190266" y="96684"/>
                  <a:pt x="192608" y="95545"/>
                </a:cubicBezTo>
                <a:cubicBezTo>
                  <a:pt x="192608" y="93265"/>
                  <a:pt x="196028" y="93265"/>
                  <a:pt x="198370" y="92125"/>
                </a:cubicBezTo>
                <a:lnTo>
                  <a:pt x="206411" y="88706"/>
                </a:lnTo>
                <a:cubicBezTo>
                  <a:pt x="200650" y="86300"/>
                  <a:pt x="197167" y="82818"/>
                  <a:pt x="192545" y="79399"/>
                </a:cubicBezTo>
                <a:moveTo>
                  <a:pt x="169561" y="18425"/>
                </a:moveTo>
                <a:cubicBezTo>
                  <a:pt x="170701" y="11524"/>
                  <a:pt x="172980" y="6901"/>
                  <a:pt x="177602" y="0"/>
                </a:cubicBezTo>
                <a:lnTo>
                  <a:pt x="164939" y="4622"/>
                </a:lnTo>
                <a:cubicBezTo>
                  <a:pt x="160317" y="5762"/>
                  <a:pt x="156898" y="8041"/>
                  <a:pt x="153416" y="9244"/>
                </a:cubicBezTo>
                <a:cubicBezTo>
                  <a:pt x="149933" y="11524"/>
                  <a:pt x="147654" y="12663"/>
                  <a:pt x="145374" y="15006"/>
                </a:cubicBezTo>
                <a:cubicBezTo>
                  <a:pt x="139613" y="18425"/>
                  <a:pt x="136194" y="21907"/>
                  <a:pt x="132711" y="24187"/>
                </a:cubicBezTo>
                <a:cubicBezTo>
                  <a:pt x="126949" y="31088"/>
                  <a:pt x="124670" y="35710"/>
                  <a:pt x="123530" y="41409"/>
                </a:cubicBezTo>
                <a:cubicBezTo>
                  <a:pt x="122391" y="47171"/>
                  <a:pt x="123530" y="51730"/>
                  <a:pt x="123530" y="57491"/>
                </a:cubicBezTo>
                <a:cubicBezTo>
                  <a:pt x="123530" y="63253"/>
                  <a:pt x="123530" y="70155"/>
                  <a:pt x="121251" y="78196"/>
                </a:cubicBezTo>
                <a:cubicBezTo>
                  <a:pt x="127013" y="73574"/>
                  <a:pt x="132774" y="67875"/>
                  <a:pt x="138473" y="64393"/>
                </a:cubicBezTo>
                <a:cubicBezTo>
                  <a:pt x="144235" y="59771"/>
                  <a:pt x="148794" y="55212"/>
                  <a:pt x="153416" y="50590"/>
                </a:cubicBezTo>
                <a:cubicBezTo>
                  <a:pt x="158038" y="45968"/>
                  <a:pt x="161457" y="41409"/>
                  <a:pt x="163736" y="35647"/>
                </a:cubicBezTo>
                <a:cubicBezTo>
                  <a:pt x="166142" y="29885"/>
                  <a:pt x="168422" y="24187"/>
                  <a:pt x="169561" y="18425"/>
                </a:cubicBezTo>
                <a:moveTo>
                  <a:pt x="87946" y="129989"/>
                </a:moveTo>
                <a:cubicBezTo>
                  <a:pt x="95988" y="127709"/>
                  <a:pt x="101749" y="126570"/>
                  <a:pt x="107511" y="127709"/>
                </a:cubicBezTo>
                <a:cubicBezTo>
                  <a:pt x="113273" y="128849"/>
                  <a:pt x="117832" y="129989"/>
                  <a:pt x="122454" y="129989"/>
                </a:cubicBezTo>
                <a:cubicBezTo>
                  <a:pt x="131635" y="131128"/>
                  <a:pt x="139676" y="127709"/>
                  <a:pt x="156961" y="113906"/>
                </a:cubicBezTo>
                <a:cubicBezTo>
                  <a:pt x="156961" y="113906"/>
                  <a:pt x="158101" y="112767"/>
                  <a:pt x="160380" y="111627"/>
                </a:cubicBezTo>
                <a:cubicBezTo>
                  <a:pt x="161520" y="110487"/>
                  <a:pt x="163800" y="109347"/>
                  <a:pt x="163800" y="109347"/>
                </a:cubicBezTo>
                <a:cubicBezTo>
                  <a:pt x="160380" y="108208"/>
                  <a:pt x="158038" y="108208"/>
                  <a:pt x="155758" y="107068"/>
                </a:cubicBezTo>
                <a:cubicBezTo>
                  <a:pt x="153479" y="105928"/>
                  <a:pt x="151136" y="104789"/>
                  <a:pt x="147717" y="103649"/>
                </a:cubicBezTo>
                <a:cubicBezTo>
                  <a:pt x="141955" y="101370"/>
                  <a:pt x="137397" y="99027"/>
                  <a:pt x="131635" y="99027"/>
                </a:cubicBezTo>
                <a:cubicBezTo>
                  <a:pt x="125873" y="99027"/>
                  <a:pt x="121314" y="100167"/>
                  <a:pt x="115552" y="102446"/>
                </a:cubicBezTo>
                <a:cubicBezTo>
                  <a:pt x="114413" y="102446"/>
                  <a:pt x="110930" y="104725"/>
                  <a:pt x="108651" y="105865"/>
                </a:cubicBezTo>
                <a:lnTo>
                  <a:pt x="101749" y="112767"/>
                </a:lnTo>
                <a:cubicBezTo>
                  <a:pt x="99470" y="115046"/>
                  <a:pt x="97127" y="117389"/>
                  <a:pt x="94848" y="120808"/>
                </a:cubicBezTo>
                <a:cubicBezTo>
                  <a:pt x="92505" y="123087"/>
                  <a:pt x="90226" y="126506"/>
                  <a:pt x="87946" y="129989"/>
                </a:cubicBezTo>
                <a:moveTo>
                  <a:pt x="108651" y="51793"/>
                </a:moveTo>
                <a:lnTo>
                  <a:pt x="108651" y="42549"/>
                </a:lnTo>
                <a:cubicBezTo>
                  <a:pt x="108651" y="39130"/>
                  <a:pt x="109791" y="35647"/>
                  <a:pt x="112070" y="32228"/>
                </a:cubicBezTo>
                <a:cubicBezTo>
                  <a:pt x="112070" y="32228"/>
                  <a:pt x="110930" y="32228"/>
                  <a:pt x="109791" y="33368"/>
                </a:cubicBezTo>
                <a:lnTo>
                  <a:pt x="106372" y="36787"/>
                </a:lnTo>
                <a:cubicBezTo>
                  <a:pt x="104092" y="37927"/>
                  <a:pt x="100610" y="40206"/>
                  <a:pt x="100610" y="40206"/>
                </a:cubicBezTo>
                <a:cubicBezTo>
                  <a:pt x="86807" y="51730"/>
                  <a:pt x="79905" y="60910"/>
                  <a:pt x="75283" y="68952"/>
                </a:cubicBezTo>
                <a:cubicBezTo>
                  <a:pt x="70661" y="75853"/>
                  <a:pt x="70661" y="82755"/>
                  <a:pt x="70661" y="87377"/>
                </a:cubicBezTo>
                <a:cubicBezTo>
                  <a:pt x="71801" y="93138"/>
                  <a:pt x="74080" y="97697"/>
                  <a:pt x="75283" y="103459"/>
                </a:cubicBezTo>
                <a:cubicBezTo>
                  <a:pt x="77563" y="109221"/>
                  <a:pt x="78702" y="116122"/>
                  <a:pt x="78702" y="124164"/>
                </a:cubicBezTo>
                <a:cubicBezTo>
                  <a:pt x="80982" y="120744"/>
                  <a:pt x="83324" y="117262"/>
                  <a:pt x="85604" y="114983"/>
                </a:cubicBezTo>
                <a:cubicBezTo>
                  <a:pt x="87883" y="111564"/>
                  <a:pt x="91366" y="108081"/>
                  <a:pt x="92505" y="105802"/>
                </a:cubicBezTo>
                <a:cubicBezTo>
                  <a:pt x="94785" y="102383"/>
                  <a:pt x="95924" y="100040"/>
                  <a:pt x="98267" y="96621"/>
                </a:cubicBezTo>
                <a:cubicBezTo>
                  <a:pt x="99407" y="94342"/>
                  <a:pt x="101686" y="90859"/>
                  <a:pt x="102889" y="88580"/>
                </a:cubicBezTo>
                <a:cubicBezTo>
                  <a:pt x="105169" y="82818"/>
                  <a:pt x="107511" y="77056"/>
                  <a:pt x="108651" y="71358"/>
                </a:cubicBezTo>
                <a:cubicBezTo>
                  <a:pt x="109791" y="64393"/>
                  <a:pt x="109791" y="58694"/>
                  <a:pt x="108651" y="51793"/>
                </a:cubicBezTo>
                <a:moveTo>
                  <a:pt x="63760" y="182858"/>
                </a:moveTo>
                <a:cubicBezTo>
                  <a:pt x="70661" y="178236"/>
                  <a:pt x="76423" y="175956"/>
                  <a:pt x="82185" y="174817"/>
                </a:cubicBezTo>
                <a:cubicBezTo>
                  <a:pt x="87946" y="173677"/>
                  <a:pt x="92505" y="173677"/>
                  <a:pt x="97127" y="172537"/>
                </a:cubicBezTo>
                <a:cubicBezTo>
                  <a:pt x="101749" y="171398"/>
                  <a:pt x="106308" y="169118"/>
                  <a:pt x="110930" y="165636"/>
                </a:cubicBezTo>
                <a:cubicBezTo>
                  <a:pt x="113210" y="163356"/>
                  <a:pt x="115552" y="161014"/>
                  <a:pt x="117832" y="157595"/>
                </a:cubicBezTo>
                <a:cubicBezTo>
                  <a:pt x="120111" y="154112"/>
                  <a:pt x="123594" y="150693"/>
                  <a:pt x="127013" y="146071"/>
                </a:cubicBezTo>
                <a:cubicBezTo>
                  <a:pt x="127013" y="146071"/>
                  <a:pt x="128152" y="143792"/>
                  <a:pt x="129292" y="142589"/>
                </a:cubicBezTo>
                <a:cubicBezTo>
                  <a:pt x="130432" y="141449"/>
                  <a:pt x="131571" y="139170"/>
                  <a:pt x="131571" y="139170"/>
                </a:cubicBezTo>
                <a:cubicBezTo>
                  <a:pt x="124670" y="140309"/>
                  <a:pt x="121251" y="139170"/>
                  <a:pt x="114349" y="138030"/>
                </a:cubicBezTo>
                <a:cubicBezTo>
                  <a:pt x="102826" y="135750"/>
                  <a:pt x="91366" y="138030"/>
                  <a:pt x="83324" y="146071"/>
                </a:cubicBezTo>
                <a:cubicBezTo>
                  <a:pt x="81045" y="149490"/>
                  <a:pt x="78702" y="151833"/>
                  <a:pt x="76423" y="154112"/>
                </a:cubicBezTo>
                <a:cubicBezTo>
                  <a:pt x="74143" y="156392"/>
                  <a:pt x="73004" y="159874"/>
                  <a:pt x="70661" y="162153"/>
                </a:cubicBezTo>
                <a:cubicBezTo>
                  <a:pt x="69521" y="165573"/>
                  <a:pt x="67242" y="169055"/>
                  <a:pt x="66039" y="172474"/>
                </a:cubicBezTo>
                <a:cubicBezTo>
                  <a:pt x="64899" y="175956"/>
                  <a:pt x="63760" y="179439"/>
                  <a:pt x="63760" y="182858"/>
                </a:cubicBezTo>
                <a:moveTo>
                  <a:pt x="61480" y="102383"/>
                </a:moveTo>
                <a:cubicBezTo>
                  <a:pt x="58061" y="96621"/>
                  <a:pt x="56858" y="90859"/>
                  <a:pt x="58061" y="82818"/>
                </a:cubicBezTo>
                <a:cubicBezTo>
                  <a:pt x="58061" y="82818"/>
                  <a:pt x="55782" y="85097"/>
                  <a:pt x="53439" y="88580"/>
                </a:cubicBezTo>
                <a:cubicBezTo>
                  <a:pt x="52299" y="90859"/>
                  <a:pt x="50020" y="94342"/>
                  <a:pt x="50020" y="94342"/>
                </a:cubicBezTo>
                <a:cubicBezTo>
                  <a:pt x="39699" y="109284"/>
                  <a:pt x="35077" y="119668"/>
                  <a:pt x="33938" y="128849"/>
                </a:cubicBezTo>
                <a:cubicBezTo>
                  <a:pt x="31658" y="136890"/>
                  <a:pt x="33938" y="142652"/>
                  <a:pt x="35077" y="148414"/>
                </a:cubicBezTo>
                <a:cubicBezTo>
                  <a:pt x="37357" y="153036"/>
                  <a:pt x="40839" y="157595"/>
                  <a:pt x="43118" y="162217"/>
                </a:cubicBezTo>
                <a:cubicBezTo>
                  <a:pt x="46538" y="166839"/>
                  <a:pt x="50020" y="172537"/>
                  <a:pt x="52299" y="180642"/>
                </a:cubicBezTo>
                <a:cubicBezTo>
                  <a:pt x="53439" y="177223"/>
                  <a:pt x="55718" y="172601"/>
                  <a:pt x="56921" y="169118"/>
                </a:cubicBezTo>
                <a:cubicBezTo>
                  <a:pt x="58061" y="164496"/>
                  <a:pt x="59201" y="161077"/>
                  <a:pt x="60341" y="157595"/>
                </a:cubicBezTo>
                <a:cubicBezTo>
                  <a:pt x="61480" y="154112"/>
                  <a:pt x="62620" y="150693"/>
                  <a:pt x="62620" y="147274"/>
                </a:cubicBezTo>
                <a:cubicBezTo>
                  <a:pt x="63760" y="143855"/>
                  <a:pt x="63760" y="141512"/>
                  <a:pt x="64899" y="138093"/>
                </a:cubicBezTo>
                <a:cubicBezTo>
                  <a:pt x="67242" y="126506"/>
                  <a:pt x="66039" y="113843"/>
                  <a:pt x="61480" y="102383"/>
                </a:cubicBezTo>
                <a:moveTo>
                  <a:pt x="52236" y="241552"/>
                </a:moveTo>
                <a:cubicBezTo>
                  <a:pt x="62557" y="228889"/>
                  <a:pt x="72940" y="227749"/>
                  <a:pt x="82121" y="224330"/>
                </a:cubicBezTo>
                <a:cubicBezTo>
                  <a:pt x="86743" y="222051"/>
                  <a:pt x="90163" y="219708"/>
                  <a:pt x="93645" y="214010"/>
                </a:cubicBezTo>
                <a:cubicBezTo>
                  <a:pt x="95924" y="211730"/>
                  <a:pt x="97064" y="208248"/>
                  <a:pt x="98267" y="204829"/>
                </a:cubicBezTo>
                <a:cubicBezTo>
                  <a:pt x="100546" y="200207"/>
                  <a:pt x="102889" y="195648"/>
                  <a:pt x="104029" y="189886"/>
                </a:cubicBezTo>
                <a:cubicBezTo>
                  <a:pt x="104029" y="189886"/>
                  <a:pt x="105169" y="187607"/>
                  <a:pt x="105169" y="185264"/>
                </a:cubicBezTo>
                <a:lnTo>
                  <a:pt x="107448" y="180642"/>
                </a:lnTo>
                <a:cubicBezTo>
                  <a:pt x="101686" y="182921"/>
                  <a:pt x="97127" y="184061"/>
                  <a:pt x="91366" y="185264"/>
                </a:cubicBezTo>
                <a:cubicBezTo>
                  <a:pt x="79842" y="186404"/>
                  <a:pt x="69521" y="191026"/>
                  <a:pt x="62620" y="201346"/>
                </a:cubicBezTo>
                <a:cubicBezTo>
                  <a:pt x="60341" y="204765"/>
                  <a:pt x="59138" y="207108"/>
                  <a:pt x="57998" y="209387"/>
                </a:cubicBezTo>
                <a:cubicBezTo>
                  <a:pt x="56858" y="212807"/>
                  <a:pt x="55718" y="215149"/>
                  <a:pt x="54579" y="218568"/>
                </a:cubicBezTo>
                <a:cubicBezTo>
                  <a:pt x="53439" y="221987"/>
                  <a:pt x="53439" y="225470"/>
                  <a:pt x="52299" y="228889"/>
                </a:cubicBezTo>
                <a:lnTo>
                  <a:pt x="52299" y="241552"/>
                </a:lnTo>
                <a:moveTo>
                  <a:pt x="29252" y="164496"/>
                </a:moveTo>
                <a:cubicBezTo>
                  <a:pt x="24630" y="159874"/>
                  <a:pt x="22351" y="155315"/>
                  <a:pt x="21211" y="146071"/>
                </a:cubicBezTo>
                <a:cubicBezTo>
                  <a:pt x="21211" y="146071"/>
                  <a:pt x="20071" y="149490"/>
                  <a:pt x="18932" y="151833"/>
                </a:cubicBezTo>
                <a:lnTo>
                  <a:pt x="16652" y="158734"/>
                </a:lnTo>
                <a:cubicBezTo>
                  <a:pt x="14373" y="166776"/>
                  <a:pt x="12030" y="173677"/>
                  <a:pt x="10890" y="180579"/>
                </a:cubicBezTo>
                <a:cubicBezTo>
                  <a:pt x="9751" y="186340"/>
                  <a:pt x="9751" y="192102"/>
                  <a:pt x="9751" y="195521"/>
                </a:cubicBezTo>
                <a:cubicBezTo>
                  <a:pt x="9751" y="203562"/>
                  <a:pt x="13170" y="209324"/>
                  <a:pt x="16652" y="213946"/>
                </a:cubicBezTo>
                <a:cubicBezTo>
                  <a:pt x="23554" y="221987"/>
                  <a:pt x="32735" y="226610"/>
                  <a:pt x="41979" y="240413"/>
                </a:cubicBezTo>
                <a:cubicBezTo>
                  <a:pt x="43055" y="235790"/>
                  <a:pt x="43055" y="232308"/>
                  <a:pt x="43055" y="228889"/>
                </a:cubicBezTo>
                <a:cubicBezTo>
                  <a:pt x="43055" y="225470"/>
                  <a:pt x="44195" y="220848"/>
                  <a:pt x="44195" y="217365"/>
                </a:cubicBezTo>
                <a:lnTo>
                  <a:pt x="44195" y="197801"/>
                </a:lnTo>
                <a:cubicBezTo>
                  <a:pt x="41915" y="185201"/>
                  <a:pt x="37293" y="173677"/>
                  <a:pt x="29252" y="164496"/>
                </a:cubicBezTo>
                <a:moveTo>
                  <a:pt x="55718" y="300183"/>
                </a:moveTo>
                <a:cubicBezTo>
                  <a:pt x="63760" y="285241"/>
                  <a:pt x="74143" y="281758"/>
                  <a:pt x="81045" y="276060"/>
                </a:cubicBezTo>
                <a:cubicBezTo>
                  <a:pt x="84464" y="272641"/>
                  <a:pt x="86807" y="269158"/>
                  <a:pt x="90226" y="263396"/>
                </a:cubicBezTo>
                <a:cubicBezTo>
                  <a:pt x="90226" y="259977"/>
                  <a:pt x="91366" y="256495"/>
                  <a:pt x="92505" y="253076"/>
                </a:cubicBezTo>
                <a:cubicBezTo>
                  <a:pt x="92505" y="248454"/>
                  <a:pt x="93645" y="243895"/>
                  <a:pt x="94785" y="238133"/>
                </a:cubicBezTo>
                <a:lnTo>
                  <a:pt x="94785" y="233511"/>
                </a:lnTo>
                <a:cubicBezTo>
                  <a:pt x="94785" y="231232"/>
                  <a:pt x="95924" y="228889"/>
                  <a:pt x="95924" y="228889"/>
                </a:cubicBezTo>
                <a:cubicBezTo>
                  <a:pt x="91302" y="233511"/>
                  <a:pt x="86743" y="234651"/>
                  <a:pt x="80982" y="236930"/>
                </a:cubicBezTo>
                <a:cubicBezTo>
                  <a:pt x="69458" y="240349"/>
                  <a:pt x="61417" y="248454"/>
                  <a:pt x="56858" y="259914"/>
                </a:cubicBezTo>
                <a:cubicBezTo>
                  <a:pt x="55718" y="262193"/>
                  <a:pt x="54579" y="265676"/>
                  <a:pt x="54579" y="269095"/>
                </a:cubicBezTo>
                <a:cubicBezTo>
                  <a:pt x="54579" y="272514"/>
                  <a:pt x="53439" y="275996"/>
                  <a:pt x="53439" y="279415"/>
                </a:cubicBezTo>
                <a:lnTo>
                  <a:pt x="53439" y="289736"/>
                </a:lnTo>
                <a:cubicBezTo>
                  <a:pt x="54579" y="292142"/>
                  <a:pt x="54579" y="295561"/>
                  <a:pt x="55718" y="300183"/>
                </a:cubicBezTo>
                <a:moveTo>
                  <a:pt x="15449" y="231168"/>
                </a:moveTo>
                <a:cubicBezTo>
                  <a:pt x="9687" y="227686"/>
                  <a:pt x="6268" y="223127"/>
                  <a:pt x="2786" y="216226"/>
                </a:cubicBezTo>
                <a:cubicBezTo>
                  <a:pt x="2786" y="216226"/>
                  <a:pt x="2786" y="219708"/>
                  <a:pt x="1646" y="223127"/>
                </a:cubicBezTo>
                <a:cubicBezTo>
                  <a:pt x="1646" y="226546"/>
                  <a:pt x="507" y="230029"/>
                  <a:pt x="507" y="230029"/>
                </a:cubicBezTo>
                <a:cubicBezTo>
                  <a:pt x="507" y="238070"/>
                  <a:pt x="-633" y="246111"/>
                  <a:pt x="507" y="251873"/>
                </a:cubicBezTo>
                <a:cubicBezTo>
                  <a:pt x="1646" y="257635"/>
                  <a:pt x="1646" y="263396"/>
                  <a:pt x="2786" y="266816"/>
                </a:cubicBezTo>
                <a:cubicBezTo>
                  <a:pt x="5065" y="274857"/>
                  <a:pt x="9687" y="279479"/>
                  <a:pt x="13106" y="282898"/>
                </a:cubicBezTo>
                <a:cubicBezTo>
                  <a:pt x="21148" y="288660"/>
                  <a:pt x="31532" y="290939"/>
                  <a:pt x="44132" y="303602"/>
                </a:cubicBezTo>
                <a:cubicBezTo>
                  <a:pt x="44132" y="298980"/>
                  <a:pt x="42992" y="295561"/>
                  <a:pt x="42992" y="292079"/>
                </a:cubicBezTo>
                <a:cubicBezTo>
                  <a:pt x="42992" y="288660"/>
                  <a:pt x="41852" y="284038"/>
                  <a:pt x="41852" y="280555"/>
                </a:cubicBezTo>
                <a:cubicBezTo>
                  <a:pt x="40712" y="277136"/>
                  <a:pt x="40712" y="273654"/>
                  <a:pt x="39573" y="270235"/>
                </a:cubicBezTo>
                <a:cubicBezTo>
                  <a:pt x="38433" y="266816"/>
                  <a:pt x="38433" y="264473"/>
                  <a:pt x="37293" y="261054"/>
                </a:cubicBezTo>
                <a:cubicBezTo>
                  <a:pt x="31595" y="247251"/>
                  <a:pt x="25833" y="238070"/>
                  <a:pt x="15449" y="231168"/>
                </a:cubicBezTo>
                <a:moveTo>
                  <a:pt x="74143" y="356535"/>
                </a:moveTo>
                <a:cubicBezTo>
                  <a:pt x="77563" y="340453"/>
                  <a:pt x="86807" y="334691"/>
                  <a:pt x="92569" y="326650"/>
                </a:cubicBezTo>
                <a:cubicBezTo>
                  <a:pt x="95988" y="323230"/>
                  <a:pt x="97191" y="318608"/>
                  <a:pt x="98330" y="312847"/>
                </a:cubicBezTo>
                <a:lnTo>
                  <a:pt x="98330" y="302526"/>
                </a:lnTo>
                <a:cubicBezTo>
                  <a:pt x="98330" y="297904"/>
                  <a:pt x="97191" y="293345"/>
                  <a:pt x="96051" y="287583"/>
                </a:cubicBezTo>
                <a:cubicBezTo>
                  <a:pt x="96051" y="287583"/>
                  <a:pt x="96051" y="285304"/>
                  <a:pt x="94911" y="282961"/>
                </a:cubicBezTo>
                <a:lnTo>
                  <a:pt x="94911" y="278339"/>
                </a:lnTo>
                <a:cubicBezTo>
                  <a:pt x="92632" y="280619"/>
                  <a:pt x="91492" y="282961"/>
                  <a:pt x="89149" y="285241"/>
                </a:cubicBezTo>
                <a:cubicBezTo>
                  <a:pt x="85730" y="286380"/>
                  <a:pt x="84527" y="287520"/>
                  <a:pt x="81108" y="288660"/>
                </a:cubicBezTo>
                <a:cubicBezTo>
                  <a:pt x="70788" y="295561"/>
                  <a:pt x="65026" y="304742"/>
                  <a:pt x="63886" y="316266"/>
                </a:cubicBezTo>
                <a:lnTo>
                  <a:pt x="63886" y="325447"/>
                </a:lnTo>
                <a:cubicBezTo>
                  <a:pt x="63886" y="328866"/>
                  <a:pt x="65026" y="332348"/>
                  <a:pt x="65026" y="334627"/>
                </a:cubicBezTo>
                <a:lnTo>
                  <a:pt x="68508" y="344948"/>
                </a:lnTo>
                <a:cubicBezTo>
                  <a:pt x="69521" y="349633"/>
                  <a:pt x="71801" y="353116"/>
                  <a:pt x="74143" y="356535"/>
                </a:cubicBezTo>
                <a:moveTo>
                  <a:pt x="16589" y="299044"/>
                </a:moveTo>
                <a:cubicBezTo>
                  <a:pt x="13170" y="297904"/>
                  <a:pt x="10827" y="296764"/>
                  <a:pt x="8548" y="294421"/>
                </a:cubicBezTo>
                <a:lnTo>
                  <a:pt x="1646" y="287520"/>
                </a:lnTo>
                <a:cubicBezTo>
                  <a:pt x="1646" y="287520"/>
                  <a:pt x="1646" y="290939"/>
                  <a:pt x="2786" y="294421"/>
                </a:cubicBezTo>
                <a:cubicBezTo>
                  <a:pt x="2786" y="297841"/>
                  <a:pt x="3926" y="301323"/>
                  <a:pt x="3926" y="301323"/>
                </a:cubicBezTo>
                <a:cubicBezTo>
                  <a:pt x="5065" y="309364"/>
                  <a:pt x="6205" y="317405"/>
                  <a:pt x="8548" y="323167"/>
                </a:cubicBezTo>
                <a:cubicBezTo>
                  <a:pt x="10827" y="328929"/>
                  <a:pt x="13170" y="333488"/>
                  <a:pt x="15449" y="336970"/>
                </a:cubicBezTo>
                <a:cubicBezTo>
                  <a:pt x="20071" y="343872"/>
                  <a:pt x="24630" y="347291"/>
                  <a:pt x="29252" y="349633"/>
                </a:cubicBezTo>
                <a:cubicBezTo>
                  <a:pt x="38433" y="354256"/>
                  <a:pt x="48817" y="353116"/>
                  <a:pt x="63760" y="362297"/>
                </a:cubicBezTo>
                <a:cubicBezTo>
                  <a:pt x="62620" y="358878"/>
                  <a:pt x="61480" y="354256"/>
                  <a:pt x="59138" y="350773"/>
                </a:cubicBezTo>
                <a:cubicBezTo>
                  <a:pt x="57998" y="347354"/>
                  <a:pt x="56858" y="343872"/>
                  <a:pt x="54515" y="340453"/>
                </a:cubicBezTo>
                <a:cubicBezTo>
                  <a:pt x="53376" y="337033"/>
                  <a:pt x="51096" y="334691"/>
                  <a:pt x="49893" y="331272"/>
                </a:cubicBezTo>
                <a:cubicBezTo>
                  <a:pt x="48754" y="326650"/>
                  <a:pt x="46474" y="324370"/>
                  <a:pt x="45271" y="322091"/>
                </a:cubicBezTo>
                <a:cubicBezTo>
                  <a:pt x="37293" y="311707"/>
                  <a:pt x="29252" y="303666"/>
                  <a:pt x="16589" y="299044"/>
                </a:cubicBezTo>
                <a:moveTo>
                  <a:pt x="105169" y="404845"/>
                </a:moveTo>
                <a:cubicBezTo>
                  <a:pt x="105169" y="396804"/>
                  <a:pt x="106308" y="391042"/>
                  <a:pt x="108588" y="385281"/>
                </a:cubicBezTo>
                <a:lnTo>
                  <a:pt x="115489" y="371478"/>
                </a:lnTo>
                <a:cubicBezTo>
                  <a:pt x="117768" y="366856"/>
                  <a:pt x="117768" y="362297"/>
                  <a:pt x="116629" y="356535"/>
                </a:cubicBezTo>
                <a:cubicBezTo>
                  <a:pt x="116629" y="353116"/>
                  <a:pt x="115489" y="349633"/>
                  <a:pt x="114349" y="346214"/>
                </a:cubicBezTo>
                <a:cubicBezTo>
                  <a:pt x="113210" y="342795"/>
                  <a:pt x="112070" y="338173"/>
                  <a:pt x="108588" y="332411"/>
                </a:cubicBezTo>
                <a:lnTo>
                  <a:pt x="106308" y="327789"/>
                </a:lnTo>
                <a:cubicBezTo>
                  <a:pt x="105169" y="325510"/>
                  <a:pt x="105169" y="323167"/>
                  <a:pt x="105169" y="323167"/>
                </a:cubicBezTo>
                <a:cubicBezTo>
                  <a:pt x="104029" y="326586"/>
                  <a:pt x="102889" y="328929"/>
                  <a:pt x="100546" y="331208"/>
                </a:cubicBezTo>
                <a:cubicBezTo>
                  <a:pt x="99407" y="333488"/>
                  <a:pt x="97127" y="335830"/>
                  <a:pt x="94785" y="338110"/>
                </a:cubicBezTo>
                <a:cubicBezTo>
                  <a:pt x="86743" y="347291"/>
                  <a:pt x="83261" y="357675"/>
                  <a:pt x="84464" y="369135"/>
                </a:cubicBezTo>
                <a:cubicBezTo>
                  <a:pt x="84464" y="372617"/>
                  <a:pt x="85604" y="374897"/>
                  <a:pt x="86743" y="378316"/>
                </a:cubicBezTo>
                <a:cubicBezTo>
                  <a:pt x="87883" y="381735"/>
                  <a:pt x="89023" y="384078"/>
                  <a:pt x="91366" y="387497"/>
                </a:cubicBezTo>
                <a:cubicBezTo>
                  <a:pt x="92505" y="390916"/>
                  <a:pt x="94785" y="394398"/>
                  <a:pt x="97127" y="396678"/>
                </a:cubicBezTo>
                <a:cubicBezTo>
                  <a:pt x="99407" y="399084"/>
                  <a:pt x="101749" y="402566"/>
                  <a:pt x="105169" y="404845"/>
                </a:cubicBezTo>
                <a:moveTo>
                  <a:pt x="35014" y="364576"/>
                </a:moveTo>
                <a:cubicBezTo>
                  <a:pt x="31595" y="364576"/>
                  <a:pt x="29252" y="363436"/>
                  <a:pt x="25833" y="362297"/>
                </a:cubicBezTo>
                <a:cubicBezTo>
                  <a:pt x="23554" y="361157"/>
                  <a:pt x="21211" y="360017"/>
                  <a:pt x="17792" y="356535"/>
                </a:cubicBezTo>
                <a:lnTo>
                  <a:pt x="20071" y="363436"/>
                </a:lnTo>
                <a:cubicBezTo>
                  <a:pt x="21211" y="366919"/>
                  <a:pt x="22351" y="369198"/>
                  <a:pt x="22351" y="369198"/>
                </a:cubicBezTo>
                <a:cubicBezTo>
                  <a:pt x="25833" y="377239"/>
                  <a:pt x="29252" y="384141"/>
                  <a:pt x="32671" y="388763"/>
                </a:cubicBezTo>
                <a:cubicBezTo>
                  <a:pt x="36090" y="393385"/>
                  <a:pt x="39573" y="397944"/>
                  <a:pt x="42992" y="401426"/>
                </a:cubicBezTo>
                <a:cubicBezTo>
                  <a:pt x="48754" y="407188"/>
                  <a:pt x="54515" y="409467"/>
                  <a:pt x="60214" y="410607"/>
                </a:cubicBezTo>
                <a:cubicBezTo>
                  <a:pt x="65976" y="411747"/>
                  <a:pt x="70534" y="410607"/>
                  <a:pt x="76296" y="410607"/>
                </a:cubicBezTo>
                <a:cubicBezTo>
                  <a:pt x="82058" y="410607"/>
                  <a:pt x="88960" y="410607"/>
                  <a:pt x="97001" y="412887"/>
                </a:cubicBezTo>
                <a:cubicBezTo>
                  <a:pt x="94721" y="409467"/>
                  <a:pt x="92379" y="405985"/>
                  <a:pt x="90099" y="403706"/>
                </a:cubicBezTo>
                <a:cubicBezTo>
                  <a:pt x="87820" y="400287"/>
                  <a:pt x="85477" y="397944"/>
                  <a:pt x="83198" y="394525"/>
                </a:cubicBezTo>
                <a:cubicBezTo>
                  <a:pt x="80918" y="392245"/>
                  <a:pt x="78576" y="388763"/>
                  <a:pt x="76296" y="386484"/>
                </a:cubicBezTo>
                <a:lnTo>
                  <a:pt x="69395" y="379582"/>
                </a:lnTo>
                <a:cubicBezTo>
                  <a:pt x="57998" y="371478"/>
                  <a:pt x="48817" y="366919"/>
                  <a:pt x="35014" y="364576"/>
                </a:cubicBezTo>
                <a:moveTo>
                  <a:pt x="149997" y="442772"/>
                </a:moveTo>
                <a:cubicBezTo>
                  <a:pt x="146577" y="434731"/>
                  <a:pt x="146577" y="428969"/>
                  <a:pt x="146577" y="423207"/>
                </a:cubicBezTo>
                <a:cubicBezTo>
                  <a:pt x="146577" y="417445"/>
                  <a:pt x="148857" y="412887"/>
                  <a:pt x="148857" y="408264"/>
                </a:cubicBezTo>
                <a:cubicBezTo>
                  <a:pt x="149997" y="399084"/>
                  <a:pt x="146577" y="391042"/>
                  <a:pt x="132774" y="373757"/>
                </a:cubicBezTo>
                <a:cubicBezTo>
                  <a:pt x="132774" y="373757"/>
                  <a:pt x="131635" y="372617"/>
                  <a:pt x="130495" y="370338"/>
                </a:cubicBezTo>
                <a:cubicBezTo>
                  <a:pt x="129355" y="368058"/>
                  <a:pt x="128216" y="366919"/>
                  <a:pt x="128216" y="366919"/>
                </a:cubicBezTo>
                <a:cubicBezTo>
                  <a:pt x="127076" y="373820"/>
                  <a:pt x="125936" y="377239"/>
                  <a:pt x="122454" y="383001"/>
                </a:cubicBezTo>
                <a:cubicBezTo>
                  <a:pt x="116692" y="393322"/>
                  <a:pt x="116692" y="404845"/>
                  <a:pt x="121314" y="415229"/>
                </a:cubicBezTo>
                <a:cubicBezTo>
                  <a:pt x="122454" y="417509"/>
                  <a:pt x="123594" y="420991"/>
                  <a:pt x="125936" y="423270"/>
                </a:cubicBezTo>
                <a:lnTo>
                  <a:pt x="132838" y="430172"/>
                </a:lnTo>
                <a:cubicBezTo>
                  <a:pt x="135117" y="432451"/>
                  <a:pt x="137460" y="434794"/>
                  <a:pt x="140879" y="437073"/>
                </a:cubicBezTo>
                <a:cubicBezTo>
                  <a:pt x="143095" y="439353"/>
                  <a:pt x="146577" y="440493"/>
                  <a:pt x="149997" y="442772"/>
                </a:cubicBezTo>
                <a:moveTo>
                  <a:pt x="70661" y="424410"/>
                </a:moveTo>
                <a:cubicBezTo>
                  <a:pt x="64899" y="425550"/>
                  <a:pt x="59138" y="425550"/>
                  <a:pt x="51096" y="422131"/>
                </a:cubicBezTo>
                <a:cubicBezTo>
                  <a:pt x="51096" y="422131"/>
                  <a:pt x="53376" y="424410"/>
                  <a:pt x="54515" y="427893"/>
                </a:cubicBezTo>
                <a:cubicBezTo>
                  <a:pt x="56795" y="430172"/>
                  <a:pt x="59138" y="433654"/>
                  <a:pt x="59138" y="433654"/>
                </a:cubicBezTo>
                <a:cubicBezTo>
                  <a:pt x="64899" y="440556"/>
                  <a:pt x="69458" y="446318"/>
                  <a:pt x="75220" y="449737"/>
                </a:cubicBezTo>
                <a:cubicBezTo>
                  <a:pt x="79842" y="453156"/>
                  <a:pt x="84401" y="456638"/>
                  <a:pt x="87883" y="458918"/>
                </a:cubicBezTo>
                <a:cubicBezTo>
                  <a:pt x="95924" y="463540"/>
                  <a:pt x="101686" y="463540"/>
                  <a:pt x="107448" y="462337"/>
                </a:cubicBezTo>
                <a:cubicBezTo>
                  <a:pt x="113210" y="461197"/>
                  <a:pt x="117768" y="458918"/>
                  <a:pt x="122391" y="457715"/>
                </a:cubicBezTo>
                <a:cubicBezTo>
                  <a:pt x="128152" y="455435"/>
                  <a:pt x="133914" y="454232"/>
                  <a:pt x="143095" y="453092"/>
                </a:cubicBezTo>
                <a:lnTo>
                  <a:pt x="132774" y="446191"/>
                </a:lnTo>
                <a:cubicBezTo>
                  <a:pt x="129355" y="443912"/>
                  <a:pt x="127013" y="441569"/>
                  <a:pt x="123594" y="439289"/>
                </a:cubicBezTo>
                <a:cubicBezTo>
                  <a:pt x="120175" y="437010"/>
                  <a:pt x="117832" y="435870"/>
                  <a:pt x="114413" y="434667"/>
                </a:cubicBezTo>
                <a:cubicBezTo>
                  <a:pt x="112133" y="433528"/>
                  <a:pt x="108651" y="431185"/>
                  <a:pt x="106372" y="430045"/>
                </a:cubicBezTo>
                <a:cubicBezTo>
                  <a:pt x="94848" y="424410"/>
                  <a:pt x="83324" y="422067"/>
                  <a:pt x="70661" y="424410"/>
                </a:cubicBezTo>
                <a:moveTo>
                  <a:pt x="204069" y="464616"/>
                </a:moveTo>
                <a:cubicBezTo>
                  <a:pt x="193748" y="451953"/>
                  <a:pt x="194888" y="441632"/>
                  <a:pt x="192545" y="432388"/>
                </a:cubicBezTo>
                <a:cubicBezTo>
                  <a:pt x="191405" y="430109"/>
                  <a:pt x="191405" y="427766"/>
                  <a:pt x="190266" y="425487"/>
                </a:cubicBezTo>
                <a:cubicBezTo>
                  <a:pt x="189126" y="424347"/>
                  <a:pt x="189126" y="423207"/>
                  <a:pt x="187986" y="422067"/>
                </a:cubicBezTo>
                <a:cubicBezTo>
                  <a:pt x="186847" y="420928"/>
                  <a:pt x="186847" y="419788"/>
                  <a:pt x="185707" y="418648"/>
                </a:cubicBezTo>
                <a:cubicBezTo>
                  <a:pt x="183428" y="416369"/>
                  <a:pt x="181085" y="414026"/>
                  <a:pt x="177666" y="411747"/>
                </a:cubicBezTo>
                <a:cubicBezTo>
                  <a:pt x="174247" y="409467"/>
                  <a:pt x="170764" y="405985"/>
                  <a:pt x="166142" y="403706"/>
                </a:cubicBezTo>
                <a:cubicBezTo>
                  <a:pt x="166142" y="403706"/>
                  <a:pt x="163863" y="402566"/>
                  <a:pt x="162723" y="401426"/>
                </a:cubicBezTo>
                <a:cubicBezTo>
                  <a:pt x="161583" y="400287"/>
                  <a:pt x="159304" y="399147"/>
                  <a:pt x="159304" y="399147"/>
                </a:cubicBezTo>
                <a:cubicBezTo>
                  <a:pt x="160444" y="406048"/>
                  <a:pt x="160444" y="409467"/>
                  <a:pt x="159304" y="416369"/>
                </a:cubicBezTo>
                <a:cubicBezTo>
                  <a:pt x="157025" y="427893"/>
                  <a:pt x="160444" y="439353"/>
                  <a:pt x="168485" y="447394"/>
                </a:cubicBezTo>
                <a:cubicBezTo>
                  <a:pt x="170764" y="449673"/>
                  <a:pt x="173107" y="452016"/>
                  <a:pt x="175386" y="453156"/>
                </a:cubicBezTo>
                <a:cubicBezTo>
                  <a:pt x="177666" y="455435"/>
                  <a:pt x="181148" y="456575"/>
                  <a:pt x="183428" y="457778"/>
                </a:cubicBezTo>
                <a:lnTo>
                  <a:pt x="193748" y="461197"/>
                </a:lnTo>
                <a:cubicBezTo>
                  <a:pt x="196028" y="463476"/>
                  <a:pt x="199447" y="463476"/>
                  <a:pt x="204069" y="464616"/>
                </a:cubicBezTo>
                <a:moveTo>
                  <a:pt x="123594" y="471518"/>
                </a:moveTo>
                <a:cubicBezTo>
                  <a:pt x="117832" y="474937"/>
                  <a:pt x="112070" y="476140"/>
                  <a:pt x="104029" y="474937"/>
                </a:cubicBezTo>
                <a:cubicBezTo>
                  <a:pt x="104029" y="474937"/>
                  <a:pt x="106308" y="477216"/>
                  <a:pt x="109791" y="479559"/>
                </a:cubicBezTo>
                <a:cubicBezTo>
                  <a:pt x="112070" y="480698"/>
                  <a:pt x="114413" y="482978"/>
                  <a:pt x="114413" y="482978"/>
                </a:cubicBezTo>
                <a:cubicBezTo>
                  <a:pt x="122454" y="487600"/>
                  <a:pt x="128216" y="492159"/>
                  <a:pt x="135117" y="493298"/>
                </a:cubicBezTo>
                <a:cubicBezTo>
                  <a:pt x="140879" y="495578"/>
                  <a:pt x="146641" y="496718"/>
                  <a:pt x="150060" y="497921"/>
                </a:cubicBezTo>
                <a:cubicBezTo>
                  <a:pt x="152339" y="497921"/>
                  <a:pt x="154682" y="499060"/>
                  <a:pt x="155822" y="499060"/>
                </a:cubicBezTo>
                <a:lnTo>
                  <a:pt x="160444" y="499060"/>
                </a:lnTo>
                <a:cubicBezTo>
                  <a:pt x="163863" y="497921"/>
                  <a:pt x="166206" y="497921"/>
                  <a:pt x="168485" y="496781"/>
                </a:cubicBezTo>
                <a:cubicBezTo>
                  <a:pt x="177666" y="492159"/>
                  <a:pt x="183428" y="484118"/>
                  <a:pt x="199510" y="477216"/>
                </a:cubicBezTo>
                <a:cubicBezTo>
                  <a:pt x="196091" y="476076"/>
                  <a:pt x="191469" y="474937"/>
                  <a:pt x="187986" y="473797"/>
                </a:cubicBezTo>
                <a:lnTo>
                  <a:pt x="177666" y="470378"/>
                </a:lnTo>
                <a:cubicBezTo>
                  <a:pt x="174247" y="469238"/>
                  <a:pt x="170764" y="469238"/>
                  <a:pt x="167345" y="468098"/>
                </a:cubicBezTo>
                <a:cubicBezTo>
                  <a:pt x="163926" y="466959"/>
                  <a:pt x="160444" y="466959"/>
                  <a:pt x="158164" y="466959"/>
                </a:cubicBezTo>
                <a:cubicBezTo>
                  <a:pt x="146577" y="464616"/>
                  <a:pt x="135054" y="465819"/>
                  <a:pt x="123594" y="471518"/>
                </a:cubicBezTo>
                <a:moveTo>
                  <a:pt x="261560" y="469238"/>
                </a:moveTo>
                <a:cubicBezTo>
                  <a:pt x="247757" y="458918"/>
                  <a:pt x="246617" y="448534"/>
                  <a:pt x="240856" y="441632"/>
                </a:cubicBezTo>
                <a:cubicBezTo>
                  <a:pt x="238576" y="438213"/>
                  <a:pt x="235094" y="433591"/>
                  <a:pt x="229332" y="431312"/>
                </a:cubicBezTo>
                <a:cubicBezTo>
                  <a:pt x="227053" y="430172"/>
                  <a:pt x="223570" y="429032"/>
                  <a:pt x="220151" y="427893"/>
                </a:cubicBezTo>
                <a:cubicBezTo>
                  <a:pt x="216732" y="426753"/>
                  <a:pt x="212110" y="424473"/>
                  <a:pt x="206348" y="423270"/>
                </a:cubicBezTo>
                <a:lnTo>
                  <a:pt x="198307" y="420991"/>
                </a:lnTo>
                <a:cubicBezTo>
                  <a:pt x="201726" y="426753"/>
                  <a:pt x="201726" y="431312"/>
                  <a:pt x="202929" y="437073"/>
                </a:cubicBezTo>
                <a:cubicBezTo>
                  <a:pt x="204069" y="442835"/>
                  <a:pt x="206348" y="448597"/>
                  <a:pt x="208691" y="453156"/>
                </a:cubicBezTo>
                <a:cubicBezTo>
                  <a:pt x="212110" y="457778"/>
                  <a:pt x="215592" y="462337"/>
                  <a:pt x="221354" y="464679"/>
                </a:cubicBezTo>
                <a:cubicBezTo>
                  <a:pt x="225976" y="466959"/>
                  <a:pt x="232878" y="469302"/>
                  <a:pt x="238576" y="470441"/>
                </a:cubicBezTo>
                <a:cubicBezTo>
                  <a:pt x="246617" y="470378"/>
                  <a:pt x="253519" y="470378"/>
                  <a:pt x="261560" y="469238"/>
                </a:cubicBezTo>
                <a:moveTo>
                  <a:pt x="186847" y="500327"/>
                </a:moveTo>
                <a:cubicBezTo>
                  <a:pt x="182225" y="504949"/>
                  <a:pt x="177666" y="508368"/>
                  <a:pt x="169625" y="509507"/>
                </a:cubicBezTo>
                <a:lnTo>
                  <a:pt x="183428" y="514130"/>
                </a:lnTo>
                <a:cubicBezTo>
                  <a:pt x="192608" y="516409"/>
                  <a:pt x="199510" y="517549"/>
                  <a:pt x="205272" y="518752"/>
                </a:cubicBezTo>
                <a:cubicBezTo>
                  <a:pt x="211034" y="518752"/>
                  <a:pt x="216795" y="518752"/>
                  <a:pt x="221354" y="517612"/>
                </a:cubicBezTo>
                <a:cubicBezTo>
                  <a:pt x="229395" y="516472"/>
                  <a:pt x="235157" y="514193"/>
                  <a:pt x="238576" y="509571"/>
                </a:cubicBezTo>
                <a:cubicBezTo>
                  <a:pt x="245478" y="501530"/>
                  <a:pt x="248897" y="492349"/>
                  <a:pt x="262700" y="481965"/>
                </a:cubicBezTo>
                <a:cubicBezTo>
                  <a:pt x="229395" y="479622"/>
                  <a:pt x="206348" y="481901"/>
                  <a:pt x="186847" y="500327"/>
                </a:cubicBezTo>
              </a:path>
            </a:pathLst>
          </a:custGeom>
          <a:gradFill>
            <a:gsLst>
              <a:gs pos="23000">
                <a:srgbClr val="C70212"/>
              </a:gs>
              <a:gs pos="100000">
                <a:srgbClr val="D92411"/>
              </a:gs>
            </a:gsLst>
            <a:lin ang="5400000" scaled="1"/>
          </a:gradFill>
          <a:ln w="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500" b="0" i="0" u="none" strike="noStrike" kern="1200" cap="none" spc="0" normalizeH="0" baseline="0" noProof="0" dirty="0">
              <a:ln>
                <a:noFill/>
              </a:ln>
              <a:solidFill>
                <a:srgbClr val="BC0000"/>
              </a:solidFill>
              <a:effectLst/>
              <a:uLnTx/>
              <a:uFillTx/>
              <a:latin typeface="思源黑体 CN Bold" panose="020B0800000000000000" pitchFamily="34" charset="-122"/>
              <a:ea typeface="思源黑体 CN Bold" panose="020B0800000000000000" pitchFamily="34" charset="-122"/>
              <a:cs typeface="阿里巴巴普惠体 Medium" panose="00020600040101010101" pitchFamily="18" charset="-122"/>
            </a:endParaRPr>
          </a:p>
        </p:txBody>
      </p:sp>
      <p:grpSp>
        <p:nvGrpSpPr>
          <p:cNvPr id="23" name="组合 22"/>
          <p:cNvGrpSpPr/>
          <p:nvPr/>
        </p:nvGrpSpPr>
        <p:grpSpPr>
          <a:xfrm>
            <a:off x="6647172" y="731950"/>
            <a:ext cx="844412" cy="782803"/>
            <a:chOff x="-718574" y="2471579"/>
            <a:chExt cx="327978" cy="1492804"/>
          </a:xfrm>
        </p:grpSpPr>
        <p:sp>
          <p:nvSpPr>
            <p:cNvPr id="24"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25" name="矩形 38"/>
            <p:cNvSpPr>
              <a:spLocks noChangeArrowheads="1"/>
            </p:cNvSpPr>
            <p:nvPr/>
          </p:nvSpPr>
          <p:spPr bwMode="auto">
            <a:xfrm>
              <a:off x="-692868"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rPr>
                <a:t>化</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grpSp>
        <p:nvGrpSpPr>
          <p:cNvPr id="26" name="组合 25"/>
          <p:cNvGrpSpPr/>
          <p:nvPr/>
        </p:nvGrpSpPr>
        <p:grpSpPr>
          <a:xfrm>
            <a:off x="7747641" y="738932"/>
            <a:ext cx="844412" cy="782803"/>
            <a:chOff x="-718574" y="2471579"/>
            <a:chExt cx="327978" cy="1492804"/>
          </a:xfrm>
        </p:grpSpPr>
        <p:sp>
          <p:nvSpPr>
            <p:cNvPr id="27"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28" name="矩形 38"/>
            <p:cNvSpPr>
              <a:spLocks noChangeArrowheads="1"/>
            </p:cNvSpPr>
            <p:nvPr/>
          </p:nvSpPr>
          <p:spPr bwMode="auto">
            <a:xfrm>
              <a:off x="-692865"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rPr>
                <a:t>改</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grpSp>
        <p:nvGrpSpPr>
          <p:cNvPr id="6" name="组合 5"/>
          <p:cNvGrpSpPr/>
          <p:nvPr/>
        </p:nvGrpSpPr>
        <p:grpSpPr>
          <a:xfrm>
            <a:off x="8848108" y="754445"/>
            <a:ext cx="844412" cy="782803"/>
            <a:chOff x="-718574" y="2471579"/>
            <a:chExt cx="327978" cy="1492804"/>
          </a:xfrm>
        </p:grpSpPr>
        <p:sp>
          <p:nvSpPr>
            <p:cNvPr id="15" name="Rectangle 11"/>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3200" b="0" i="0" u="none" strike="noStrike" kern="1200" cap="none" spc="0" normalizeH="0" baseline="0" noProof="0" dirty="0">
                <a:ln>
                  <a:noFill/>
                </a:ln>
                <a:solidFill>
                  <a:prstClr val="black"/>
                </a:solidFill>
                <a:effectLst/>
                <a:uLnTx/>
                <a:uFillTx/>
                <a:latin typeface="思源黑体 CN Bold" panose="020B0800000000000000" pitchFamily="34" charset="-122"/>
                <a:ea typeface="思源黑体 CN Bold" panose="020B0800000000000000" pitchFamily="34" charset="-122"/>
                <a:cs typeface="Aa楷体" panose="02000500000000000000" pitchFamily="2" charset="-122"/>
                <a:sym typeface="Calibri" pitchFamily="34" charset="0"/>
              </a:endParaRPr>
            </a:p>
          </p:txBody>
        </p:sp>
        <p:sp>
          <p:nvSpPr>
            <p:cNvPr id="18" name="矩形 38"/>
            <p:cNvSpPr>
              <a:spLocks noChangeArrowheads="1"/>
            </p:cNvSpPr>
            <p:nvPr/>
          </p:nvSpPr>
          <p:spPr bwMode="auto">
            <a:xfrm>
              <a:off x="-692866" y="2556336"/>
              <a:ext cx="276562" cy="134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rPr>
                <a:t>革</a:t>
              </a:r>
              <a:endParaRPr kumimoji="0" lang="en-US" sz="4000" b="1" i="0" u="none" strike="noStrike" kern="1200" cap="none" spc="0" normalizeH="0" baseline="0" noProof="0" dirty="0">
                <a:ln>
                  <a:noFill/>
                </a:ln>
                <a:gradFill>
                  <a:gsLst>
                    <a:gs pos="0">
                      <a:prstClr val="white"/>
                    </a:gs>
                    <a:gs pos="100000">
                      <a:srgbClr val="FFFF00"/>
                    </a:gs>
                  </a:gsLst>
                  <a:lin ang="5400000" scaled="1"/>
                </a:gradFill>
                <a:effectLst/>
                <a:uLnTx/>
                <a:uFillTx/>
                <a:latin typeface="思源黑体 CN Bold" panose="020B0800000000000000" pitchFamily="34" charset="-122"/>
                <a:ea typeface="思源黑体 CN Bold" panose="020B0800000000000000" pitchFamily="34" charset="-122"/>
                <a:sym typeface="方正兰亭黑_GBK" pitchFamily="2" charset="-122"/>
              </a:endParaRPr>
            </a:p>
          </p:txBody>
        </p:sp>
      </p:gr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中度可信度描述已自动生成"/>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椭圆 14"/>
          <p:cNvSpPr/>
          <p:nvPr>
            <p:custDataLst>
              <p:tags r:id="rId2"/>
            </p:custDataLst>
          </p:nvPr>
        </p:nvSpPr>
        <p:spPr>
          <a:xfrm>
            <a:off x="2043430" y="2653030"/>
            <a:ext cx="463550" cy="46355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4" name="椭圆 13"/>
          <p:cNvSpPr/>
          <p:nvPr>
            <p:custDataLst>
              <p:tags r:id="rId3"/>
            </p:custDataLst>
          </p:nvPr>
        </p:nvSpPr>
        <p:spPr>
          <a:xfrm>
            <a:off x="1312545" y="1901190"/>
            <a:ext cx="673735" cy="673735"/>
          </a:xfrm>
          <a:prstGeom prst="ellipse">
            <a:avLst/>
          </a:prstGeom>
          <a:gradFill>
            <a:gsLst>
              <a:gs pos="0">
                <a:srgbClr val="E74134">
                  <a:alpha val="65000"/>
                </a:srgbClr>
              </a:gs>
              <a:gs pos="100000">
                <a:srgbClr val="E74134">
                  <a:alpha val="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2" name="椭圆 11"/>
          <p:cNvSpPr/>
          <p:nvPr>
            <p:custDataLst>
              <p:tags r:id="rId4"/>
            </p:custDataLst>
          </p:nvPr>
        </p:nvSpPr>
        <p:spPr>
          <a:xfrm>
            <a:off x="9495155" y="1736090"/>
            <a:ext cx="662940" cy="662940"/>
          </a:xfrm>
          <a:prstGeom prst="ellipse">
            <a:avLst/>
          </a:prstGeom>
          <a:gradFill>
            <a:gsLst>
              <a:gs pos="0">
                <a:srgbClr val="FFD02B"/>
              </a:gs>
              <a:gs pos="100000">
                <a:srgbClr val="FFD02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3" name="椭圆 12"/>
          <p:cNvSpPr/>
          <p:nvPr>
            <p:custDataLst>
              <p:tags r:id="rId5"/>
            </p:custDataLst>
          </p:nvPr>
        </p:nvSpPr>
        <p:spPr>
          <a:xfrm>
            <a:off x="10604500" y="2567305"/>
            <a:ext cx="375920" cy="375920"/>
          </a:xfrm>
          <a:prstGeom prst="ellipse">
            <a:avLst/>
          </a:prstGeom>
          <a:gradFill>
            <a:gsLst>
              <a:gs pos="0">
                <a:srgbClr val="E74134">
                  <a:alpha val="65000"/>
                </a:srgbClr>
              </a:gs>
              <a:gs pos="100000">
                <a:srgbClr val="E74134">
                  <a:alpha val="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Bold" panose="020B0800000000000000" pitchFamily="34" charset="-122"/>
              <a:ea typeface="思源黑体 CN Bold" panose="020B0800000000000000" pitchFamily="34" charset="-122"/>
              <a:cs typeface="Arial" panose="02080604020202020204" pitchFamily="34" charset="0"/>
              <a:sym typeface="HarmonyOS Sans SC" panose="00000500000000000000" pitchFamily="2" charset="-122"/>
            </a:endParaRPr>
          </a:p>
        </p:txBody>
      </p:sp>
      <p:sp>
        <p:nvSpPr>
          <p:cNvPr id="11" name="文本框 10"/>
          <p:cNvSpPr txBox="1"/>
          <p:nvPr>
            <p:custDataLst>
              <p:tags r:id="rId6"/>
            </p:custDataLst>
          </p:nvPr>
        </p:nvSpPr>
        <p:spPr>
          <a:xfrm>
            <a:off x="0" y="1233955"/>
            <a:ext cx="12192000" cy="1872949"/>
          </a:xfrm>
          <a:prstGeom prst="rect">
            <a:avLst/>
          </a:prstGeom>
          <a:noFill/>
        </p:spPr>
        <p:txBody>
          <a:bodyPr wrap="square" rtlCol="0">
            <a:spAutoFit/>
          </a:bodyPr>
          <a:lstStyle>
            <a:defPPr>
              <a:defRPr lang="zh-CN"/>
            </a:defPPr>
            <a:lvl1pPr algn="ctr">
              <a:lnSpc>
                <a:spcPts val="7200"/>
              </a:lnSpc>
              <a:defRPr sz="4800" b="1" spc="450">
                <a:ln>
                  <a:solidFill>
                    <a:schemeClr val="accent6">
                      <a:lumMod val="60000"/>
                      <a:lumOff val="40000"/>
                    </a:schemeClr>
                  </a:solidFill>
                </a:ln>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学习党的二十届三中全会精神</a:t>
            </a:r>
          </a:p>
          <a:p>
            <a:r>
              <a:rPr lang="zh-CN" altLang="en-US" dirty="0">
                <a:latin typeface="思源黑体 CN Bold" panose="020B0800000000000000" pitchFamily="34" charset="-122"/>
                <a:ea typeface="思源黑体 CN Bold" panose="020B0800000000000000" pitchFamily="34" charset="-122"/>
                <a:sym typeface="HarmonyOS Sans SC" panose="00000500000000000000" pitchFamily="2" charset="-122"/>
              </a:rPr>
              <a:t>专题辅导报告</a:t>
            </a:r>
          </a:p>
        </p:txBody>
      </p:sp>
      <p:grpSp>
        <p:nvGrpSpPr>
          <p:cNvPr id="3" name="组合 2"/>
          <p:cNvGrpSpPr/>
          <p:nvPr/>
        </p:nvGrpSpPr>
        <p:grpSpPr>
          <a:xfrm>
            <a:off x="3734435" y="4439495"/>
            <a:ext cx="4973108" cy="412327"/>
            <a:chOff x="3963749" y="4383613"/>
            <a:chExt cx="4369009" cy="361937"/>
          </a:xfrm>
        </p:grpSpPr>
        <p:grpSp>
          <p:nvGrpSpPr>
            <p:cNvPr id="4" name="组合 3"/>
            <p:cNvGrpSpPr/>
            <p:nvPr/>
          </p:nvGrpSpPr>
          <p:grpSpPr>
            <a:xfrm>
              <a:off x="3963749" y="4383613"/>
              <a:ext cx="362240" cy="361937"/>
              <a:chOff x="891974" y="4415843"/>
              <a:chExt cx="391350" cy="391026"/>
            </a:xfrm>
          </p:grpSpPr>
          <p:sp>
            <p:nvSpPr>
              <p:cNvPr id="10" name="椭圆 9"/>
              <p:cNvSpPr/>
              <p:nvPr/>
            </p:nvSpPr>
            <p:spPr>
              <a:xfrm>
                <a:off x="891974" y="4415843"/>
                <a:ext cx="391350" cy="391026"/>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b="1" dirty="0">
                  <a:solidFill>
                    <a:prstClr val="white"/>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16" name="椭圆 39"/>
              <p:cNvSpPr/>
              <p:nvPr/>
            </p:nvSpPr>
            <p:spPr>
              <a:xfrm>
                <a:off x="979944" y="4490424"/>
                <a:ext cx="186412" cy="209105"/>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b="1" dirty="0">
                  <a:solidFill>
                    <a:prstClr val="white"/>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grpSp>
        <p:sp>
          <p:nvSpPr>
            <p:cNvPr id="5" name="文本框 105"/>
            <p:cNvSpPr txBox="1"/>
            <p:nvPr/>
          </p:nvSpPr>
          <p:spPr>
            <a:xfrm>
              <a:off x="4414473" y="4422803"/>
              <a:ext cx="1826141" cy="295978"/>
            </a:xfrm>
            <a:prstGeom prst="rect">
              <a:avLst/>
            </a:prstGeom>
            <a:noFill/>
          </p:spPr>
          <p:txBody>
            <a:bodyPr wrap="square" rtlCol="0">
              <a:spAutoFit/>
              <a:scene3d>
                <a:camera prst="orthographicFront"/>
                <a:lightRig rig="threePt" dir="t"/>
              </a:scene3d>
              <a:sp3d contourW="12700"/>
            </a:bodyPr>
            <a:lstStyle/>
            <a:p>
              <a:pPr defTabSz="1219200">
                <a:defRPr/>
              </a:pPr>
              <a:r>
                <a:rPr lang="zh-CN" altLang="en-US" sz="1600" b="1" dirty="0">
                  <a:gradFill>
                    <a:gsLst>
                      <a:gs pos="0">
                        <a:srgbClr val="E30000"/>
                      </a:gs>
                      <a:gs pos="100000">
                        <a:srgbClr val="760303"/>
                      </a:gs>
                    </a:gsLst>
                    <a:lin scaled="0"/>
                  </a:gradFill>
                  <a:effectLst>
                    <a:glow rad="127000">
                      <a:prstClr val="white"/>
                    </a:glo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学习材料</a:t>
              </a:r>
              <a:r>
                <a:rPr lang="en-US" altLang="zh-CN" sz="1600" b="1" dirty="0">
                  <a:gradFill>
                    <a:gsLst>
                      <a:gs pos="0">
                        <a:srgbClr val="E30000"/>
                      </a:gs>
                      <a:gs pos="100000">
                        <a:srgbClr val="760303"/>
                      </a:gs>
                    </a:gsLst>
                    <a:lin scaled="0"/>
                  </a:gradFill>
                  <a:effectLst>
                    <a:glow rad="127000">
                      <a:prstClr val="white"/>
                    </a:glo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 </a:t>
              </a:r>
              <a:r>
                <a:rPr lang="zh-CN" altLang="en-US" sz="1600" b="1" dirty="0">
                  <a:gradFill>
                    <a:gsLst>
                      <a:gs pos="0">
                        <a:srgbClr val="E30000"/>
                      </a:gs>
                      <a:gs pos="100000">
                        <a:srgbClr val="760303"/>
                      </a:gs>
                    </a:gsLst>
                    <a:lin scaled="0"/>
                  </a:gradFill>
                  <a:effectLst>
                    <a:glow rad="127000">
                      <a:prstClr val="white"/>
                    </a:glo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仅供参考</a:t>
              </a:r>
            </a:p>
          </p:txBody>
        </p:sp>
        <p:grpSp>
          <p:nvGrpSpPr>
            <p:cNvPr id="6" name="组合 5"/>
            <p:cNvGrpSpPr/>
            <p:nvPr/>
          </p:nvGrpSpPr>
          <p:grpSpPr>
            <a:xfrm>
              <a:off x="6328514" y="4383613"/>
              <a:ext cx="350339" cy="350046"/>
              <a:chOff x="891974" y="4415843"/>
              <a:chExt cx="378493" cy="378179"/>
            </a:xfrm>
          </p:grpSpPr>
          <p:sp>
            <p:nvSpPr>
              <p:cNvPr id="8" name="椭圆 7"/>
              <p:cNvSpPr/>
              <p:nvPr/>
            </p:nvSpPr>
            <p:spPr>
              <a:xfrm>
                <a:off x="891974" y="4415843"/>
                <a:ext cx="378493" cy="378179"/>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b="1" dirty="0">
                  <a:solidFill>
                    <a:prstClr val="white"/>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9" name="椭圆 44"/>
              <p:cNvSpPr/>
              <p:nvPr/>
            </p:nvSpPr>
            <p:spPr>
              <a:xfrm>
                <a:off x="977959" y="4510589"/>
                <a:ext cx="233042" cy="219200"/>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b="1" dirty="0">
                  <a:solidFill>
                    <a:prstClr val="white"/>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grpSp>
        <p:sp>
          <p:nvSpPr>
            <p:cNvPr id="7" name="文本框 109"/>
            <p:cNvSpPr txBox="1"/>
            <p:nvPr/>
          </p:nvSpPr>
          <p:spPr>
            <a:xfrm>
              <a:off x="6747068" y="4422803"/>
              <a:ext cx="1585690" cy="297180"/>
            </a:xfrm>
            <a:prstGeom prst="rect">
              <a:avLst/>
            </a:prstGeom>
            <a:noFill/>
          </p:spPr>
          <p:txBody>
            <a:bodyPr wrap="square" rtlCol="0">
              <a:spAutoFit/>
              <a:scene3d>
                <a:camera prst="orthographicFront"/>
                <a:lightRig rig="threePt" dir="t"/>
              </a:scene3d>
              <a:sp3d contourW="12700"/>
            </a:bodyPr>
            <a:lstStyle/>
            <a:p>
              <a:pPr defTabSz="1219200">
                <a:defRPr/>
              </a:pPr>
              <a:r>
                <a:rPr lang="en-US" altLang="zh-CN" sz="1600" b="1" dirty="0">
                  <a:gradFill>
                    <a:gsLst>
                      <a:gs pos="0">
                        <a:srgbClr val="E30000"/>
                      </a:gs>
                      <a:gs pos="100000">
                        <a:srgbClr val="760303"/>
                      </a:gs>
                    </a:gsLst>
                    <a:lin scaled="0"/>
                  </a:gradFill>
                  <a:effectLst>
                    <a:glow rad="127000">
                      <a:prstClr val="white"/>
                    </a:glo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2024.07.25</a:t>
              </a:r>
            </a:p>
          </p:txBody>
        </p:sp>
      </p:grpSp>
      <p:grpSp>
        <p:nvGrpSpPr>
          <p:cNvPr id="17" name="组合 16"/>
          <p:cNvGrpSpPr/>
          <p:nvPr/>
        </p:nvGrpSpPr>
        <p:grpSpPr>
          <a:xfrm>
            <a:off x="2438400" y="3338195"/>
            <a:ext cx="7117080" cy="734060"/>
            <a:chOff x="1757" y="3837"/>
            <a:chExt cx="11208" cy="1156"/>
          </a:xfrm>
        </p:grpSpPr>
        <p:pic>
          <p:nvPicPr>
            <p:cNvPr id="18" name="图片 17" descr="副标题框88"/>
            <p:cNvPicPr>
              <a:picLocks noChangeAspect="1"/>
            </p:cNvPicPr>
            <p:nvPr/>
          </p:nvPicPr>
          <p:blipFill>
            <a:blip r:embed="rId10">
              <a:lum bright="-6000"/>
            </a:blip>
            <a:stretch>
              <a:fillRect/>
            </a:stretch>
          </p:blipFill>
          <p:spPr>
            <a:xfrm>
              <a:off x="1757" y="3837"/>
              <a:ext cx="11208" cy="1156"/>
            </a:xfrm>
            <a:prstGeom prst="rect">
              <a:avLst/>
            </a:prstGeom>
          </p:spPr>
        </p:pic>
        <p:sp>
          <p:nvSpPr>
            <p:cNvPr id="19" name="文本框 18"/>
            <p:cNvSpPr txBox="1"/>
            <p:nvPr/>
          </p:nvSpPr>
          <p:spPr>
            <a:xfrm>
              <a:off x="3798" y="4135"/>
              <a:ext cx="7034" cy="531"/>
            </a:xfrm>
            <a:prstGeom prst="rect">
              <a:avLst/>
            </a:prstGeom>
            <a:noFill/>
          </p:spPr>
          <p:txBody>
            <a:bodyPr wrap="square" rtlCol="0">
              <a:spAutoFit/>
            </a:bodyPr>
            <a:lstStyle/>
            <a:p>
              <a:pPr algn="dist"/>
              <a:r>
                <a:rPr lang="zh-CN" altLang="en-US" sz="1600" b="1" dirty="0">
                  <a:solidFill>
                    <a:srgbClr val="C00000"/>
                  </a:solidFill>
                  <a:uFillTx/>
                  <a:latin typeface="思源黑体 CN Bold" panose="020B0800000000000000" pitchFamily="34" charset="-122"/>
                  <a:ea typeface="思源黑体 CN Bold" panose="020B0800000000000000" pitchFamily="34" charset="-122"/>
                  <a:cs typeface="思源黑体 CN Heavy" panose="020B0A00000000000000" pitchFamily="34" charset="-122"/>
                </a:rPr>
                <a:t>全面深化改革  推进中国式现代化</a:t>
              </a:r>
            </a:p>
          </p:txBody>
        </p:sp>
      </p:grpSp>
      <p:pic>
        <p:nvPicPr>
          <p:cNvPr id="20" name="图片 19" descr="号手"/>
          <p:cNvPicPr>
            <a:picLocks noChangeAspect="1"/>
          </p:cNvPicPr>
          <p:nvPr/>
        </p:nvPicPr>
        <p:blipFill>
          <a:blip r:embed="rId11"/>
          <a:stretch>
            <a:fillRect/>
          </a:stretch>
        </p:blipFill>
        <p:spPr>
          <a:xfrm>
            <a:off x="-1" y="4302125"/>
            <a:ext cx="2841543" cy="2555875"/>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DY2ODY4MTE3YjNhZTNmMzg1ZjIxZDE5Mjg0MmVjMjcifQ=="/>
  <p:tag name="KSO_WPP_MARK_KEY" val="5f290c74-07b9-438e-99c9-5b003e2801c1"/>
  <p:tag name="ISLIDE.GUIDESSETTING" val="{&quot;Id&quot;:&quot;GuidesStyle_Moderate&quot;,&quot;Name&quot;:&quot;GuidesStyle_Moderate&quot;,&quot;Kind&quot;:0,&quot;OldGuidesSetting&quot;:{&quot;HeaderHeight&quot;:13.0,&quot;FooterHeight&quot;:6.0,&quot;SideMargin&quot;:4.0,&quot;TopMargin&quot;:0.0,&quot;BottomMargin&quot;:0.0,&quot;IntervalMargin&quot;:1.5}}"/>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通用">
      <a:majorFont>
        <a:latin typeface="等线 Light"/>
        <a:ea typeface="思源宋体 CN Heavy"/>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君黑-4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君黑-45简"/>
        <a:ea typeface=""/>
        <a:cs typeface=""/>
        <a:font script="Jpan" typeface="ＭＳ Ｐゴシック"/>
        <a:font script="Hang" typeface="맑은 고딕"/>
        <a:font script="Hans" typeface="汉仪君黑-45简"/>
        <a:font script="Hant" typeface="新細明體"/>
        <a:font script="Arab" typeface="汉仪君黑-45简"/>
        <a:font script="Hebr" typeface="汉仪君黑-4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君黑-4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君黑-4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君黑-45简"/>
        <a:ea typeface=""/>
        <a:cs typeface=""/>
        <a:font script="Jpan" typeface="ＭＳ Ｐゴシック"/>
        <a:font script="Hang" typeface="맑은 고딕"/>
        <a:font script="Hans" typeface="汉仪君黑-45简"/>
        <a:font script="Hant" typeface="新細明體"/>
        <a:font script="Arab" typeface="汉仪君黑-45简"/>
        <a:font script="Hebr" typeface="汉仪君黑-4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君黑-4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12591</Words>
  <Application>Microsoft Office PowerPoint</Application>
  <PresentationFormat>自定义</PresentationFormat>
  <Paragraphs>382</Paragraphs>
  <Slides>55</Slides>
  <Notes>55</Notes>
  <HiddenSlides>0</HiddenSlides>
  <MMClips>0</MMClips>
  <ScaleCrop>false</ScaleCrop>
  <HeadingPairs>
    <vt:vector size="4" baseType="variant">
      <vt:variant>
        <vt:lpstr>主题</vt:lpstr>
      </vt:variant>
      <vt:variant>
        <vt:i4>2</vt:i4>
      </vt:variant>
      <vt:variant>
        <vt:lpstr>幻灯片标题</vt:lpstr>
      </vt:variant>
      <vt:variant>
        <vt:i4>55</vt:i4>
      </vt:variant>
    </vt:vector>
  </HeadingPairs>
  <TitlesOfParts>
    <vt:vector size="57" baseType="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第一章</vt:lpstr>
      <vt:lpstr>第一章</vt:lpstr>
      <vt:lpstr>第一章</vt:lpstr>
      <vt:lpstr>第一章</vt:lpstr>
      <vt:lpstr>第一章</vt:lpstr>
      <vt:lpstr>第一章</vt:lpstr>
      <vt:lpstr>第一章</vt:lpstr>
      <vt:lpstr>第一章</vt:lpstr>
      <vt:lpstr>第一章</vt:lpstr>
      <vt:lpstr>第一章</vt:lpstr>
      <vt:lpstr>PowerPoint 演示文稿</vt:lpstr>
      <vt:lpstr>PowerPoint 演示文稿</vt:lpstr>
      <vt:lpstr>第二章</vt:lpstr>
      <vt:lpstr>第二章</vt:lpstr>
      <vt:lpstr>第二章</vt:lpstr>
      <vt:lpstr>第二章</vt:lpstr>
      <vt:lpstr>第二章</vt:lpstr>
      <vt:lpstr>第二章</vt:lpstr>
      <vt:lpstr>第二章</vt:lpstr>
      <vt:lpstr>第二章</vt:lpstr>
      <vt:lpstr>第二章</vt:lpstr>
      <vt:lpstr>第二章</vt:lpstr>
      <vt:lpstr>第二章</vt:lpstr>
      <vt:lpstr>第二章</vt:lpstr>
      <vt:lpstr>第二章</vt:lpstr>
      <vt:lpstr>第二章</vt:lpstr>
      <vt:lpstr>第二章</vt:lpstr>
      <vt:lpstr>第二章</vt:lpstr>
      <vt:lpstr>PowerPoint 演示文稿</vt:lpstr>
      <vt:lpstr>PowerPoint 演示文稿</vt:lpstr>
      <vt:lpstr>第三章</vt:lpstr>
      <vt:lpstr>第三章</vt:lpstr>
      <vt:lpstr>第三章</vt:lpstr>
      <vt:lpstr>第三章</vt:lpstr>
      <vt:lpstr>第三章</vt:lpstr>
      <vt:lpstr>第三章</vt:lpstr>
      <vt:lpstr>第三章</vt:lpstr>
      <vt:lpstr>第三章</vt:lpstr>
      <vt:lpstr>第三章</vt:lpstr>
      <vt:lpstr>第三章</vt:lpstr>
      <vt:lpstr>第三章</vt:lpstr>
      <vt:lpstr>第三章</vt:lpstr>
      <vt:lpstr>第三章</vt:lpstr>
      <vt:lpstr>第三章</vt:lpstr>
      <vt:lpstr>第三章</vt:lpstr>
      <vt:lpstr>第三章</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KJ01</dc:creator>
  <cp:lastModifiedBy>xb21cn</cp:lastModifiedBy>
  <cp:revision>265</cp:revision>
  <dcterms:created xsi:type="dcterms:W3CDTF">2024-08-14T08:14:34Z</dcterms:created>
  <dcterms:modified xsi:type="dcterms:W3CDTF">2024-08-25T00:26:27Z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2052-11.8.2.1128</vt:lpwstr>
  </property>
  <property fmtid="{D5CDD505-2E9C-101B-9397-08002B2CF9AE}" pid="3" name="ICV">
    <vt:lpwstr>9F07B10AF8EF4AC5B8CC3FC6AA32BA8A_11</vt:lpwstr>
  </property>
  <property fmtid="{D5CDD505-2E9C-101B-9397-08002B2CF9AE}" pid="4" name="KSOTemplateUUID">
    <vt:lpwstr>v1.0_mb_1UytQxv2/SAOpcf1sAuDCQ==</vt:lpwstr>
  </property>
</Properties>
</file>